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90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93" r:id="rId15"/>
    <p:sldId id="269" r:id="rId16"/>
    <p:sldId id="270" r:id="rId17"/>
    <p:sldId id="271" r:id="rId18"/>
    <p:sldId id="272" r:id="rId19"/>
    <p:sldId id="273" r:id="rId20"/>
    <p:sldId id="292" r:id="rId21"/>
    <p:sldId id="274" r:id="rId22"/>
    <p:sldId id="275" r:id="rId23"/>
    <p:sldId id="276" r:id="rId24"/>
    <p:sldId id="277" r:id="rId25"/>
    <p:sldId id="278" r:id="rId26"/>
    <p:sldId id="279" r:id="rId27"/>
    <p:sldId id="280" r:id="rId28"/>
    <p:sldId id="281" r:id="rId29"/>
    <p:sldId id="282" r:id="rId30"/>
    <p:sldId id="283" r:id="rId31"/>
    <p:sldId id="284" r:id="rId32"/>
    <p:sldId id="285" r:id="rId33"/>
    <p:sldId id="286" r:id="rId34"/>
    <p:sldId id="287" r:id="rId35"/>
    <p:sldId id="288" r:id="rId36"/>
    <p:sldId id="289" r:id="rId37"/>
    <p:sldId id="290" r:id="rId38"/>
  </p:sldIdLst>
  <p:sldSz cx="9144000" cy="6858000" type="screen4x3"/>
  <p:notesSz cx="6858000" cy="9144000"/>
  <p:defaultTextStyle>
    <a:defPPr>
      <a:defRPr lang="ar-EG"/>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84380"/>
    <p:restoredTop sz="94660"/>
  </p:normalViewPr>
  <p:slideViewPr>
    <p:cSldViewPr>
      <p:cViewPr varScale="1">
        <p:scale>
          <a:sx n="69" d="100"/>
          <a:sy n="69" d="100"/>
        </p:scale>
        <p:origin x="-1188" y="-102"/>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bg>
      <p:bgRef idx="1002">
        <a:schemeClr val="bg2"/>
      </p:bgRef>
    </p:bg>
    <p:spTree>
      <p:nvGrpSpPr>
        <p:cNvPr id="1" name=""/>
        <p:cNvGrpSpPr/>
        <p:nvPr/>
      </p:nvGrpSpPr>
      <p:grpSpPr>
        <a:xfrm>
          <a:off x="0" y="0"/>
          <a:ext cx="0" cy="0"/>
          <a:chOff x="0" y="0"/>
          <a:chExt cx="0" cy="0"/>
        </a:xfrm>
      </p:grpSpPr>
      <p:sp>
        <p:nvSpPr>
          <p:cNvPr id="9" name="عنوان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ar-SA" smtClean="0"/>
              <a:t>انقر لتحرير نمط العنوان الرئيسي</a:t>
            </a:r>
            <a:endParaRPr kumimoji="0" lang="en-US"/>
          </a:p>
        </p:txBody>
      </p:sp>
      <p:sp>
        <p:nvSpPr>
          <p:cNvPr id="17" name="عنوان فرعي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ar-SA" smtClean="0"/>
              <a:t>انقر لتحرير نمط العنوان الثانوي الرئيسي</a:t>
            </a:r>
            <a:endParaRPr kumimoji="0" lang="en-US"/>
          </a:p>
        </p:txBody>
      </p:sp>
      <p:sp>
        <p:nvSpPr>
          <p:cNvPr id="30" name="عنصر نائب للتاريخ 29"/>
          <p:cNvSpPr>
            <a:spLocks noGrp="1"/>
          </p:cNvSpPr>
          <p:nvPr>
            <p:ph type="dt" sz="half" idx="10"/>
          </p:nvPr>
        </p:nvSpPr>
        <p:spPr/>
        <p:txBody>
          <a:bodyPr/>
          <a:lstStyle/>
          <a:p>
            <a:fld id="{CDA7CAF3-DBAE-4355-9F03-1A8013EC2C21}" type="datetimeFigureOut">
              <a:rPr lang="ar-EG" smtClean="0"/>
              <a:pPr/>
              <a:t>17/02/1441</a:t>
            </a:fld>
            <a:endParaRPr lang="ar-EG"/>
          </a:p>
        </p:txBody>
      </p:sp>
      <p:sp>
        <p:nvSpPr>
          <p:cNvPr id="19" name="عنصر نائب للتذييل 18"/>
          <p:cNvSpPr>
            <a:spLocks noGrp="1"/>
          </p:cNvSpPr>
          <p:nvPr>
            <p:ph type="ftr" sz="quarter" idx="11"/>
          </p:nvPr>
        </p:nvSpPr>
        <p:spPr/>
        <p:txBody>
          <a:bodyPr/>
          <a:lstStyle/>
          <a:p>
            <a:endParaRPr lang="ar-EG"/>
          </a:p>
        </p:txBody>
      </p:sp>
      <p:sp>
        <p:nvSpPr>
          <p:cNvPr id="27" name="عنصر نائب لرقم الشريحة 26"/>
          <p:cNvSpPr>
            <a:spLocks noGrp="1"/>
          </p:cNvSpPr>
          <p:nvPr>
            <p:ph type="sldNum" sz="quarter" idx="12"/>
          </p:nvPr>
        </p:nvSpPr>
        <p:spPr/>
        <p:txBody>
          <a:bodyPr/>
          <a:lstStyle/>
          <a:p>
            <a:fld id="{D00CA182-3A68-4034-B3D2-744CEEDFDBDC}" type="slidenum">
              <a:rPr lang="ar-EG" smtClean="0"/>
              <a:pPr/>
              <a:t>‹#›</a:t>
            </a:fld>
            <a:endParaRPr lang="ar-EG"/>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p>
            <a:fld id="{CDA7CAF3-DBAE-4355-9F03-1A8013EC2C21}" type="datetimeFigureOut">
              <a:rPr lang="ar-EG" smtClean="0"/>
              <a:pPr/>
              <a:t>17/02/1441</a:t>
            </a:fld>
            <a:endParaRPr lang="ar-EG"/>
          </a:p>
        </p:txBody>
      </p:sp>
      <p:sp>
        <p:nvSpPr>
          <p:cNvPr id="5" name="عنصر نائب للتذييل 4"/>
          <p:cNvSpPr>
            <a:spLocks noGrp="1"/>
          </p:cNvSpPr>
          <p:nvPr>
            <p:ph type="ftr" sz="quarter" idx="11"/>
          </p:nvPr>
        </p:nvSpPr>
        <p:spPr/>
        <p:txBody>
          <a:bodyPr/>
          <a:lstStyle/>
          <a:p>
            <a:endParaRPr lang="ar-EG"/>
          </a:p>
        </p:txBody>
      </p:sp>
      <p:sp>
        <p:nvSpPr>
          <p:cNvPr id="6" name="عنصر نائب لرقم الشريحة 5"/>
          <p:cNvSpPr>
            <a:spLocks noGrp="1"/>
          </p:cNvSpPr>
          <p:nvPr>
            <p:ph type="sldNum" sz="quarter" idx="12"/>
          </p:nvPr>
        </p:nvSpPr>
        <p:spPr/>
        <p:txBody>
          <a:bodyPr/>
          <a:lstStyle/>
          <a:p>
            <a:fld id="{D00CA182-3A68-4034-B3D2-744CEEDFDBDC}" type="slidenum">
              <a:rPr lang="ar-EG" smtClean="0"/>
              <a:pPr/>
              <a:t>‹#›</a:t>
            </a:fld>
            <a:endParaRPr lang="ar-EG"/>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914401"/>
            <a:ext cx="2057400" cy="5211763"/>
          </a:xfrm>
        </p:spPr>
        <p:txBody>
          <a:bodyPr vert="eaVert"/>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a:xfrm>
            <a:off x="457200" y="914401"/>
            <a:ext cx="6019800" cy="5211763"/>
          </a:xfrm>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p>
            <a:fld id="{CDA7CAF3-DBAE-4355-9F03-1A8013EC2C21}" type="datetimeFigureOut">
              <a:rPr lang="ar-EG" smtClean="0"/>
              <a:pPr/>
              <a:t>17/02/1441</a:t>
            </a:fld>
            <a:endParaRPr lang="ar-EG"/>
          </a:p>
        </p:txBody>
      </p:sp>
      <p:sp>
        <p:nvSpPr>
          <p:cNvPr id="5" name="عنصر نائب للتذييل 4"/>
          <p:cNvSpPr>
            <a:spLocks noGrp="1"/>
          </p:cNvSpPr>
          <p:nvPr>
            <p:ph type="ftr" sz="quarter" idx="11"/>
          </p:nvPr>
        </p:nvSpPr>
        <p:spPr/>
        <p:txBody>
          <a:bodyPr/>
          <a:lstStyle/>
          <a:p>
            <a:endParaRPr lang="ar-EG"/>
          </a:p>
        </p:txBody>
      </p:sp>
      <p:sp>
        <p:nvSpPr>
          <p:cNvPr id="6" name="عنصر نائب لرقم الشريحة 5"/>
          <p:cNvSpPr>
            <a:spLocks noGrp="1"/>
          </p:cNvSpPr>
          <p:nvPr>
            <p:ph type="sldNum" sz="quarter" idx="12"/>
          </p:nvPr>
        </p:nvSpPr>
        <p:spPr/>
        <p:txBody>
          <a:bodyPr/>
          <a:lstStyle/>
          <a:p>
            <a:fld id="{D00CA182-3A68-4034-B3D2-744CEEDFDBDC}" type="slidenum">
              <a:rPr lang="ar-EG" smtClean="0"/>
              <a:pPr/>
              <a:t>‹#›</a:t>
            </a:fld>
            <a:endParaRPr lang="ar-EG"/>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kumimoji="0" lang="ar-SA" smtClean="0"/>
              <a:t>انقر لتحرير نمط العنوان الرئيسي</a:t>
            </a:r>
            <a:endParaRPr kumimoji="0" lang="en-US"/>
          </a:p>
        </p:txBody>
      </p:sp>
      <p:sp>
        <p:nvSpPr>
          <p:cNvPr id="3" name="عنصر نائب للمحتوى 2"/>
          <p:cNvSpPr>
            <a:spLocks noGrp="1"/>
          </p:cNvSpPr>
          <p:nvPr>
            <p:ph idx="1"/>
          </p:nvPr>
        </p:nvSpPr>
        <p:spPr/>
        <p:txBody>
          <a:body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p>
            <a:fld id="{CDA7CAF3-DBAE-4355-9F03-1A8013EC2C21}" type="datetimeFigureOut">
              <a:rPr lang="ar-EG" smtClean="0"/>
              <a:pPr/>
              <a:t>17/02/1441</a:t>
            </a:fld>
            <a:endParaRPr lang="ar-EG"/>
          </a:p>
        </p:txBody>
      </p:sp>
      <p:sp>
        <p:nvSpPr>
          <p:cNvPr id="5" name="عنصر نائب للتذييل 4"/>
          <p:cNvSpPr>
            <a:spLocks noGrp="1"/>
          </p:cNvSpPr>
          <p:nvPr>
            <p:ph type="ftr" sz="quarter" idx="11"/>
          </p:nvPr>
        </p:nvSpPr>
        <p:spPr/>
        <p:txBody>
          <a:bodyPr/>
          <a:lstStyle/>
          <a:p>
            <a:endParaRPr lang="ar-EG"/>
          </a:p>
        </p:txBody>
      </p:sp>
      <p:sp>
        <p:nvSpPr>
          <p:cNvPr id="6" name="عنصر نائب لرقم الشريحة 5"/>
          <p:cNvSpPr>
            <a:spLocks noGrp="1"/>
          </p:cNvSpPr>
          <p:nvPr>
            <p:ph type="sldNum" sz="quarter" idx="12"/>
          </p:nvPr>
        </p:nvSpPr>
        <p:spPr/>
        <p:txBody>
          <a:bodyPr/>
          <a:lstStyle/>
          <a:p>
            <a:fld id="{D00CA182-3A68-4034-B3D2-744CEEDFDBDC}" type="slidenum">
              <a:rPr lang="ar-EG" smtClean="0"/>
              <a:pPr/>
              <a:t>‹#›</a:t>
            </a:fld>
            <a:endParaRPr lang="ar-EG"/>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bg>
      <p:bgRef idx="1002">
        <a:schemeClr val="bg2"/>
      </p:bgRef>
    </p:bg>
    <p:spTree>
      <p:nvGrpSpPr>
        <p:cNvPr id="1" name=""/>
        <p:cNvGrpSpPr/>
        <p:nvPr/>
      </p:nvGrpSpPr>
      <p:grpSpPr>
        <a:xfrm>
          <a:off x="0" y="0"/>
          <a:ext cx="0" cy="0"/>
          <a:chOff x="0" y="0"/>
          <a:chExt cx="0" cy="0"/>
        </a:xfrm>
      </p:grpSpPr>
      <p:sp>
        <p:nvSpPr>
          <p:cNvPr id="2" name="عنوان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ar-SA" smtClean="0"/>
              <a:t>انقر لتحرير نمط العنوان الرئيسي</a:t>
            </a:r>
            <a:endParaRPr kumimoji="0" lang="en-US"/>
          </a:p>
        </p:txBody>
      </p:sp>
      <p:sp>
        <p:nvSpPr>
          <p:cNvPr id="3" name="عنصر نائب للنص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CDA7CAF3-DBAE-4355-9F03-1A8013EC2C21}" type="datetimeFigureOut">
              <a:rPr lang="ar-EG" smtClean="0"/>
              <a:pPr/>
              <a:t>17/02/1441</a:t>
            </a:fld>
            <a:endParaRPr lang="ar-EG"/>
          </a:p>
        </p:txBody>
      </p:sp>
      <p:sp>
        <p:nvSpPr>
          <p:cNvPr id="5" name="عنصر نائب للتذييل 4"/>
          <p:cNvSpPr>
            <a:spLocks noGrp="1"/>
          </p:cNvSpPr>
          <p:nvPr>
            <p:ph type="ftr" sz="quarter" idx="11"/>
          </p:nvPr>
        </p:nvSpPr>
        <p:spPr/>
        <p:txBody>
          <a:bodyPr/>
          <a:lstStyle/>
          <a:p>
            <a:endParaRPr lang="ar-EG"/>
          </a:p>
        </p:txBody>
      </p:sp>
      <p:sp>
        <p:nvSpPr>
          <p:cNvPr id="6" name="عنصر نائب لرقم الشريحة 5"/>
          <p:cNvSpPr>
            <a:spLocks noGrp="1"/>
          </p:cNvSpPr>
          <p:nvPr>
            <p:ph type="sldNum" sz="quarter" idx="12"/>
          </p:nvPr>
        </p:nvSpPr>
        <p:spPr/>
        <p:txBody>
          <a:bodyPr/>
          <a:lstStyle/>
          <a:p>
            <a:fld id="{D00CA182-3A68-4034-B3D2-744CEEDFDBDC}" type="slidenum">
              <a:rPr lang="ar-EG" smtClean="0"/>
              <a:pPr/>
              <a:t>‹#›</a:t>
            </a:fld>
            <a:endParaRPr lang="ar-EG"/>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704088"/>
            <a:ext cx="8229600" cy="1143000"/>
          </a:xfrm>
        </p:spPr>
        <p:txBody>
          <a:bodyPr/>
          <a:lstStyle/>
          <a:p>
            <a:r>
              <a:rPr kumimoji="0" lang="ar-SA" smtClean="0"/>
              <a:t>انقر لتحرير نمط العنوان الرئيسي</a:t>
            </a:r>
            <a:endParaRPr kumimoji="0" lang="en-US"/>
          </a:p>
        </p:txBody>
      </p:sp>
      <p:sp>
        <p:nvSpPr>
          <p:cNvPr id="3" name="عنصر نائب للمحتوى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محتوى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عنصر نائب للتاريخ 4"/>
          <p:cNvSpPr>
            <a:spLocks noGrp="1"/>
          </p:cNvSpPr>
          <p:nvPr>
            <p:ph type="dt" sz="half" idx="10"/>
          </p:nvPr>
        </p:nvSpPr>
        <p:spPr/>
        <p:txBody>
          <a:bodyPr/>
          <a:lstStyle/>
          <a:p>
            <a:fld id="{CDA7CAF3-DBAE-4355-9F03-1A8013EC2C21}" type="datetimeFigureOut">
              <a:rPr lang="ar-EG" smtClean="0"/>
              <a:pPr/>
              <a:t>17/02/1441</a:t>
            </a:fld>
            <a:endParaRPr lang="ar-EG"/>
          </a:p>
        </p:txBody>
      </p:sp>
      <p:sp>
        <p:nvSpPr>
          <p:cNvPr id="6" name="عنصر نائب للتذييل 5"/>
          <p:cNvSpPr>
            <a:spLocks noGrp="1"/>
          </p:cNvSpPr>
          <p:nvPr>
            <p:ph type="ftr" sz="quarter" idx="11"/>
          </p:nvPr>
        </p:nvSpPr>
        <p:spPr/>
        <p:txBody>
          <a:bodyPr/>
          <a:lstStyle/>
          <a:p>
            <a:endParaRPr lang="ar-EG"/>
          </a:p>
        </p:txBody>
      </p:sp>
      <p:sp>
        <p:nvSpPr>
          <p:cNvPr id="7" name="عنصر نائب لرقم الشريحة 6"/>
          <p:cNvSpPr>
            <a:spLocks noGrp="1"/>
          </p:cNvSpPr>
          <p:nvPr>
            <p:ph type="sldNum" sz="quarter" idx="12"/>
          </p:nvPr>
        </p:nvSpPr>
        <p:spPr/>
        <p:txBody>
          <a:bodyPr/>
          <a:lstStyle/>
          <a:p>
            <a:fld id="{D00CA182-3A68-4034-B3D2-744CEEDFDBDC}" type="slidenum">
              <a:rPr lang="ar-EG" smtClean="0"/>
              <a:pPr/>
              <a:t>‹#›</a:t>
            </a:fld>
            <a:endParaRPr lang="ar-EG"/>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704088"/>
            <a:ext cx="8229600" cy="1143000"/>
          </a:xfrm>
        </p:spPr>
        <p:txBody>
          <a:bodyPr tIns="45720" anchor="b"/>
          <a:lstStyle>
            <a:lvl1pPr>
              <a:defRPr/>
            </a:lvl1pPr>
          </a:lstStyle>
          <a:p>
            <a:r>
              <a:rPr kumimoji="0" lang="ar-SA" smtClean="0"/>
              <a:t>انقر لتحرير نمط العنوان الرئيسي</a:t>
            </a:r>
            <a:endParaRPr kumimoji="0" lang="en-US"/>
          </a:p>
        </p:txBody>
      </p:sp>
      <p:sp>
        <p:nvSpPr>
          <p:cNvPr id="3" name="عنصر نائب للنص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ar-SA" smtClean="0"/>
              <a:t>انقر لتحرير أنماط النص الرئيسي</a:t>
            </a:r>
          </a:p>
        </p:txBody>
      </p:sp>
      <p:sp>
        <p:nvSpPr>
          <p:cNvPr id="4" name="عنصر نائب للنص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ar-SA" smtClean="0"/>
              <a:t>انقر لتحرير أنماط النص الرئيسي</a:t>
            </a:r>
          </a:p>
        </p:txBody>
      </p:sp>
      <p:sp>
        <p:nvSpPr>
          <p:cNvPr id="5" name="عنصر نائب للمحتوى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6" name="عنصر نائب للمحتوى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7" name="عنصر نائب للتاريخ 6"/>
          <p:cNvSpPr>
            <a:spLocks noGrp="1"/>
          </p:cNvSpPr>
          <p:nvPr>
            <p:ph type="dt" sz="half" idx="10"/>
          </p:nvPr>
        </p:nvSpPr>
        <p:spPr/>
        <p:txBody>
          <a:bodyPr/>
          <a:lstStyle/>
          <a:p>
            <a:fld id="{CDA7CAF3-DBAE-4355-9F03-1A8013EC2C21}" type="datetimeFigureOut">
              <a:rPr lang="ar-EG" smtClean="0"/>
              <a:pPr/>
              <a:t>17/02/1441</a:t>
            </a:fld>
            <a:endParaRPr lang="ar-EG"/>
          </a:p>
        </p:txBody>
      </p:sp>
      <p:sp>
        <p:nvSpPr>
          <p:cNvPr id="8" name="عنصر نائب للتذييل 7"/>
          <p:cNvSpPr>
            <a:spLocks noGrp="1"/>
          </p:cNvSpPr>
          <p:nvPr>
            <p:ph type="ftr" sz="quarter" idx="11"/>
          </p:nvPr>
        </p:nvSpPr>
        <p:spPr/>
        <p:txBody>
          <a:bodyPr/>
          <a:lstStyle/>
          <a:p>
            <a:endParaRPr lang="ar-EG"/>
          </a:p>
        </p:txBody>
      </p:sp>
      <p:sp>
        <p:nvSpPr>
          <p:cNvPr id="9" name="عنصر نائب لرقم الشريحة 8"/>
          <p:cNvSpPr>
            <a:spLocks noGrp="1"/>
          </p:cNvSpPr>
          <p:nvPr>
            <p:ph type="sldNum" sz="quarter" idx="12"/>
          </p:nvPr>
        </p:nvSpPr>
        <p:spPr/>
        <p:txBody>
          <a:bodyPr/>
          <a:lstStyle/>
          <a:p>
            <a:fld id="{D00CA182-3A68-4034-B3D2-744CEEDFDBDC}" type="slidenum">
              <a:rPr lang="ar-EG" smtClean="0"/>
              <a:pPr/>
              <a:t>‹#›</a:t>
            </a:fld>
            <a:endParaRPr lang="ar-EG"/>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ar-SA" smtClean="0"/>
              <a:t>انقر لتحرير نمط العنوان الرئيسي</a:t>
            </a:r>
            <a:endParaRPr kumimoji="0" lang="en-US"/>
          </a:p>
        </p:txBody>
      </p:sp>
      <p:sp>
        <p:nvSpPr>
          <p:cNvPr id="3" name="عنصر نائب للتاريخ 2"/>
          <p:cNvSpPr>
            <a:spLocks noGrp="1"/>
          </p:cNvSpPr>
          <p:nvPr>
            <p:ph type="dt" sz="half" idx="10"/>
          </p:nvPr>
        </p:nvSpPr>
        <p:spPr/>
        <p:txBody>
          <a:bodyPr/>
          <a:lstStyle/>
          <a:p>
            <a:fld id="{CDA7CAF3-DBAE-4355-9F03-1A8013EC2C21}" type="datetimeFigureOut">
              <a:rPr lang="ar-EG" smtClean="0"/>
              <a:pPr/>
              <a:t>17/02/1441</a:t>
            </a:fld>
            <a:endParaRPr lang="ar-EG"/>
          </a:p>
        </p:txBody>
      </p:sp>
      <p:sp>
        <p:nvSpPr>
          <p:cNvPr id="4" name="عنصر نائب للتذييل 3"/>
          <p:cNvSpPr>
            <a:spLocks noGrp="1"/>
          </p:cNvSpPr>
          <p:nvPr>
            <p:ph type="ftr" sz="quarter" idx="11"/>
          </p:nvPr>
        </p:nvSpPr>
        <p:spPr/>
        <p:txBody>
          <a:bodyPr/>
          <a:lstStyle/>
          <a:p>
            <a:endParaRPr lang="ar-EG"/>
          </a:p>
        </p:txBody>
      </p:sp>
      <p:sp>
        <p:nvSpPr>
          <p:cNvPr id="5" name="عنصر نائب لرقم الشريحة 4"/>
          <p:cNvSpPr>
            <a:spLocks noGrp="1"/>
          </p:cNvSpPr>
          <p:nvPr>
            <p:ph type="sldNum" sz="quarter" idx="12"/>
          </p:nvPr>
        </p:nvSpPr>
        <p:spPr/>
        <p:txBody>
          <a:bodyPr/>
          <a:lstStyle/>
          <a:p>
            <a:fld id="{D00CA182-3A68-4034-B3D2-744CEEDFDBDC}" type="slidenum">
              <a:rPr lang="ar-EG" smtClean="0"/>
              <a:pPr/>
              <a:t>‹#›</a:t>
            </a:fld>
            <a:endParaRPr lang="ar-EG"/>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CDA7CAF3-DBAE-4355-9F03-1A8013EC2C21}" type="datetimeFigureOut">
              <a:rPr lang="ar-EG" smtClean="0"/>
              <a:pPr/>
              <a:t>17/02/1441</a:t>
            </a:fld>
            <a:endParaRPr lang="ar-EG"/>
          </a:p>
        </p:txBody>
      </p:sp>
      <p:sp>
        <p:nvSpPr>
          <p:cNvPr id="3" name="عنصر نائب للتذييل 2"/>
          <p:cNvSpPr>
            <a:spLocks noGrp="1"/>
          </p:cNvSpPr>
          <p:nvPr>
            <p:ph type="ftr" sz="quarter" idx="11"/>
          </p:nvPr>
        </p:nvSpPr>
        <p:spPr/>
        <p:txBody>
          <a:bodyPr/>
          <a:lstStyle/>
          <a:p>
            <a:endParaRPr lang="ar-EG"/>
          </a:p>
        </p:txBody>
      </p:sp>
      <p:sp>
        <p:nvSpPr>
          <p:cNvPr id="4" name="عنصر نائب لرقم الشريحة 3"/>
          <p:cNvSpPr>
            <a:spLocks noGrp="1"/>
          </p:cNvSpPr>
          <p:nvPr>
            <p:ph type="sldNum" sz="quarter" idx="12"/>
          </p:nvPr>
        </p:nvSpPr>
        <p:spPr/>
        <p:txBody>
          <a:bodyPr/>
          <a:lstStyle/>
          <a:p>
            <a:fld id="{D00CA182-3A68-4034-B3D2-744CEEDFDBDC}" type="slidenum">
              <a:rPr lang="ar-EG" smtClean="0"/>
              <a:pPr/>
              <a:t>‹#›</a:t>
            </a:fld>
            <a:endParaRPr lang="ar-EG"/>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ar-SA" smtClean="0"/>
              <a:t>انقر لتحرير نمط العنوان الرئيسي</a:t>
            </a:r>
            <a:endParaRPr kumimoji="0" lang="en-US"/>
          </a:p>
        </p:txBody>
      </p:sp>
      <p:sp>
        <p:nvSpPr>
          <p:cNvPr id="3" name="عنصر نائب للنص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ar-SA" smtClean="0"/>
              <a:t>انقر لتحرير أنماط النص الرئيسي</a:t>
            </a:r>
          </a:p>
        </p:txBody>
      </p:sp>
      <p:sp>
        <p:nvSpPr>
          <p:cNvPr id="4" name="عنصر نائب للمحتوى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عنصر نائب للتاريخ 4"/>
          <p:cNvSpPr>
            <a:spLocks noGrp="1"/>
          </p:cNvSpPr>
          <p:nvPr>
            <p:ph type="dt" sz="half" idx="10"/>
          </p:nvPr>
        </p:nvSpPr>
        <p:spPr/>
        <p:txBody>
          <a:bodyPr/>
          <a:lstStyle/>
          <a:p>
            <a:fld id="{CDA7CAF3-DBAE-4355-9F03-1A8013EC2C21}" type="datetimeFigureOut">
              <a:rPr lang="ar-EG" smtClean="0"/>
              <a:pPr/>
              <a:t>17/02/1441</a:t>
            </a:fld>
            <a:endParaRPr lang="ar-EG"/>
          </a:p>
        </p:txBody>
      </p:sp>
      <p:sp>
        <p:nvSpPr>
          <p:cNvPr id="6" name="عنصر نائب للتذييل 5"/>
          <p:cNvSpPr>
            <a:spLocks noGrp="1"/>
          </p:cNvSpPr>
          <p:nvPr>
            <p:ph type="ftr" sz="quarter" idx="11"/>
          </p:nvPr>
        </p:nvSpPr>
        <p:spPr/>
        <p:txBody>
          <a:bodyPr/>
          <a:lstStyle/>
          <a:p>
            <a:endParaRPr lang="ar-EG"/>
          </a:p>
        </p:txBody>
      </p:sp>
      <p:sp>
        <p:nvSpPr>
          <p:cNvPr id="7" name="عنصر نائب لرقم الشريحة 6"/>
          <p:cNvSpPr>
            <a:spLocks noGrp="1"/>
          </p:cNvSpPr>
          <p:nvPr>
            <p:ph type="sldNum" sz="quarter" idx="12"/>
          </p:nvPr>
        </p:nvSpPr>
        <p:spPr/>
        <p:txBody>
          <a:bodyPr/>
          <a:lstStyle/>
          <a:p>
            <a:fld id="{D00CA182-3A68-4034-B3D2-744CEEDFDBDC}" type="slidenum">
              <a:rPr lang="ar-EG" smtClean="0"/>
              <a:pPr/>
              <a:t>‹#›</a:t>
            </a:fld>
            <a:endParaRPr lang="ar-EG"/>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صورة ذو تسمية توضيحية">
    <p:spTree>
      <p:nvGrpSpPr>
        <p:cNvPr id="1" name=""/>
        <p:cNvGrpSpPr/>
        <p:nvPr/>
      </p:nvGrpSpPr>
      <p:grpSpPr>
        <a:xfrm>
          <a:off x="0" y="0"/>
          <a:ext cx="0" cy="0"/>
          <a:chOff x="0" y="0"/>
          <a:chExt cx="0" cy="0"/>
        </a:xfrm>
      </p:grpSpPr>
      <p:sp>
        <p:nvSpPr>
          <p:cNvPr id="9" name="مستطيل ذو زاوية واحدة مخدوشة ودائرية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مثلث قائم الزاوية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عنوان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ar-SA" smtClean="0"/>
              <a:t>انقر لتحرير نمط العنوان الرئيسي</a:t>
            </a:r>
            <a:endParaRPr kumimoji="0" lang="en-US"/>
          </a:p>
        </p:txBody>
      </p:sp>
      <p:sp>
        <p:nvSpPr>
          <p:cNvPr id="4" name="عنصر نائب للنص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CDA7CAF3-DBAE-4355-9F03-1A8013EC2C21}" type="datetimeFigureOut">
              <a:rPr lang="ar-EG" smtClean="0"/>
              <a:pPr/>
              <a:t>17/02/1441</a:t>
            </a:fld>
            <a:endParaRPr lang="ar-EG"/>
          </a:p>
        </p:txBody>
      </p:sp>
      <p:sp>
        <p:nvSpPr>
          <p:cNvPr id="6" name="عنصر نائب للتذييل 5"/>
          <p:cNvSpPr>
            <a:spLocks noGrp="1"/>
          </p:cNvSpPr>
          <p:nvPr>
            <p:ph type="ftr" sz="quarter" idx="11"/>
          </p:nvPr>
        </p:nvSpPr>
        <p:spPr/>
        <p:txBody>
          <a:bodyPr/>
          <a:lstStyle/>
          <a:p>
            <a:endParaRPr lang="ar-EG"/>
          </a:p>
        </p:txBody>
      </p:sp>
      <p:sp>
        <p:nvSpPr>
          <p:cNvPr id="7" name="عنصر نائب لرقم الشريحة 6"/>
          <p:cNvSpPr>
            <a:spLocks noGrp="1"/>
          </p:cNvSpPr>
          <p:nvPr>
            <p:ph type="sldNum" sz="quarter" idx="12"/>
          </p:nvPr>
        </p:nvSpPr>
        <p:spPr>
          <a:xfrm>
            <a:off x="8077200" y="6356350"/>
            <a:ext cx="609600" cy="365125"/>
          </a:xfrm>
        </p:spPr>
        <p:txBody>
          <a:bodyPr/>
          <a:lstStyle/>
          <a:p>
            <a:fld id="{D00CA182-3A68-4034-B3D2-744CEEDFDBDC}" type="slidenum">
              <a:rPr lang="ar-EG" smtClean="0"/>
              <a:pPr/>
              <a:t>‹#›</a:t>
            </a:fld>
            <a:endParaRPr lang="ar-EG"/>
          </a:p>
        </p:txBody>
      </p:sp>
      <p:sp>
        <p:nvSpPr>
          <p:cNvPr id="3" name="عنصر نائب للصورة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ar-SA" smtClean="0"/>
              <a:t>انقر فوق الرمز لإضافة صورة</a:t>
            </a:r>
            <a:endParaRPr kumimoji="0" lang="en-US" dirty="0"/>
          </a:p>
        </p:txBody>
      </p:sp>
      <p:sp>
        <p:nvSpPr>
          <p:cNvPr id="10" name="شكل حر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شكل حر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شكل حر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شكل حر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عنصر نائب للعنوان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ar-SA" smtClean="0"/>
              <a:t>انقر لتحرير نمط العنوان الرئيسي</a:t>
            </a:r>
            <a:endParaRPr kumimoji="0" lang="en-US"/>
          </a:p>
        </p:txBody>
      </p:sp>
      <p:sp>
        <p:nvSpPr>
          <p:cNvPr id="30" name="عنصر نائب للنص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ar-SA" smtClean="0"/>
              <a:t>انقر لتحرير أنماط النص الرئيسي</a:t>
            </a:r>
          </a:p>
          <a:p>
            <a:pPr lvl="1" eaLnBrk="1" latinLnBrk="0" hangingPunct="1"/>
            <a:r>
              <a:rPr kumimoji="0" lang="ar-SA" smtClean="0"/>
              <a:t>المستوى الثاني</a:t>
            </a:r>
          </a:p>
          <a:p>
            <a:pPr lvl="2" eaLnBrk="1" latinLnBrk="0" hangingPunct="1"/>
            <a:r>
              <a:rPr kumimoji="0" lang="ar-SA" smtClean="0"/>
              <a:t>المستوى الثالث</a:t>
            </a:r>
          </a:p>
          <a:p>
            <a:pPr lvl="3" eaLnBrk="1" latinLnBrk="0" hangingPunct="1"/>
            <a:r>
              <a:rPr kumimoji="0" lang="ar-SA" smtClean="0"/>
              <a:t>المستوى الرابع</a:t>
            </a:r>
          </a:p>
          <a:p>
            <a:pPr lvl="4" eaLnBrk="1" latinLnBrk="0" hangingPunct="1"/>
            <a:r>
              <a:rPr kumimoji="0" lang="ar-SA" smtClean="0"/>
              <a:t>المستوى الخامس</a:t>
            </a:r>
            <a:endParaRPr kumimoji="0" lang="en-US"/>
          </a:p>
        </p:txBody>
      </p:sp>
      <p:sp>
        <p:nvSpPr>
          <p:cNvPr id="10" name="عنصر نائب للتاريخ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CDA7CAF3-DBAE-4355-9F03-1A8013EC2C21}" type="datetimeFigureOut">
              <a:rPr lang="ar-EG" smtClean="0"/>
              <a:pPr/>
              <a:t>17/02/1441</a:t>
            </a:fld>
            <a:endParaRPr lang="ar-EG"/>
          </a:p>
        </p:txBody>
      </p:sp>
      <p:sp>
        <p:nvSpPr>
          <p:cNvPr id="22" name="عنصر نائب للتذييل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ar-EG"/>
          </a:p>
        </p:txBody>
      </p:sp>
      <p:sp>
        <p:nvSpPr>
          <p:cNvPr id="18" name="عنصر نائب لرقم الشريحة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D00CA182-3A68-4034-B3D2-744CEEDFDBDC}" type="slidenum">
              <a:rPr lang="ar-EG" smtClean="0"/>
              <a:pPr/>
              <a:t>‹#›</a:t>
            </a:fld>
            <a:endParaRPr lang="ar-EG"/>
          </a:p>
        </p:txBody>
      </p:sp>
      <p:grpSp>
        <p:nvGrpSpPr>
          <p:cNvPr id="2" name="مجموعة 1"/>
          <p:cNvGrpSpPr/>
          <p:nvPr/>
        </p:nvGrpSpPr>
        <p:grpSpPr>
          <a:xfrm>
            <a:off x="-19017" y="202408"/>
            <a:ext cx="9180548" cy="649224"/>
            <a:chOff x="-19045" y="216550"/>
            <a:chExt cx="9180548" cy="649224"/>
          </a:xfrm>
        </p:grpSpPr>
        <p:sp>
          <p:nvSpPr>
            <p:cNvPr id="12" name="شكل حر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شكل حر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901" r:id="rId1"/>
    <p:sldLayoutId id="2147483902" r:id="rId2"/>
    <p:sldLayoutId id="2147483903" r:id="rId3"/>
    <p:sldLayoutId id="2147483904" r:id="rId4"/>
    <p:sldLayoutId id="2147483905" r:id="rId5"/>
    <p:sldLayoutId id="2147483906" r:id="rId6"/>
    <p:sldLayoutId id="2147483907" r:id="rId7"/>
    <p:sldLayoutId id="2147483908" r:id="rId8"/>
    <p:sldLayoutId id="2147483909" r:id="rId9"/>
    <p:sldLayoutId id="2147483910" r:id="rId10"/>
    <p:sldLayoutId id="214748391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620688"/>
            <a:ext cx="9144000" cy="4892621"/>
          </a:xfrm>
          <a:prstGeom prst="rect">
            <a:avLst/>
          </a:prstGeom>
        </p:spPr>
        <p:txBody>
          <a:bodyPr wrap="square">
            <a:spAutoFit/>
          </a:bodyPr>
          <a:lstStyle/>
          <a:p>
            <a:pPr algn="ctr">
              <a:lnSpc>
                <a:spcPct val="115000"/>
              </a:lnSpc>
              <a:spcAft>
                <a:spcPts val="1000"/>
              </a:spcAft>
            </a:pPr>
            <a:r>
              <a:rPr lang="ar-EG" sz="6000" b="1" dirty="0">
                <a:solidFill>
                  <a:srgbClr val="FF0000"/>
                </a:solidFill>
                <a:ea typeface="Calibri"/>
              </a:rPr>
              <a:t>علاقة الحشرات بنشر وتطور </a:t>
            </a:r>
            <a:r>
              <a:rPr lang="ar-EG" sz="6000" b="1" dirty="0" err="1">
                <a:solidFill>
                  <a:srgbClr val="FF0000"/>
                </a:solidFill>
                <a:ea typeface="Calibri"/>
              </a:rPr>
              <a:t>امراض</a:t>
            </a:r>
            <a:r>
              <a:rPr lang="ar-EG" sz="6000" b="1" dirty="0">
                <a:solidFill>
                  <a:srgbClr val="FF0000"/>
                </a:solidFill>
                <a:ea typeface="Calibri"/>
              </a:rPr>
              <a:t> </a:t>
            </a:r>
            <a:r>
              <a:rPr lang="ar-EG" sz="6000" b="1" dirty="0" smtClean="0">
                <a:solidFill>
                  <a:srgbClr val="FF0000"/>
                </a:solidFill>
                <a:ea typeface="Calibri"/>
              </a:rPr>
              <a:t>النبات</a:t>
            </a:r>
            <a:endParaRPr lang="en-US" sz="2800" b="1" dirty="0">
              <a:solidFill>
                <a:srgbClr val="FF0000"/>
              </a:solidFill>
              <a:ea typeface="Calibri"/>
              <a:cs typeface="Arial"/>
            </a:endParaRPr>
          </a:p>
          <a:p>
            <a:pPr algn="ctr" rtl="0">
              <a:lnSpc>
                <a:spcPct val="115000"/>
              </a:lnSpc>
              <a:spcAft>
                <a:spcPts val="1000"/>
              </a:spcAft>
            </a:pPr>
            <a:r>
              <a:rPr lang="en-US" sz="4800" b="1" dirty="0" smtClean="0">
                <a:ea typeface="Calibri"/>
                <a:cs typeface="Arial"/>
              </a:rPr>
              <a:t>The relation of insects to the spread </a:t>
            </a:r>
            <a:r>
              <a:rPr lang="en-US" sz="4800" b="1" dirty="0">
                <a:ea typeface="Calibri"/>
                <a:cs typeface="Arial"/>
              </a:rPr>
              <a:t>and </a:t>
            </a:r>
            <a:r>
              <a:rPr lang="en-US" sz="4800" b="1" dirty="0" smtClean="0">
                <a:ea typeface="Calibri"/>
                <a:cs typeface="Arial"/>
              </a:rPr>
              <a:t>development </a:t>
            </a:r>
            <a:r>
              <a:rPr lang="en-US" sz="4800" b="1" dirty="0">
                <a:ea typeface="Calibri"/>
                <a:cs typeface="Arial"/>
              </a:rPr>
              <a:t>of plant diseases.</a:t>
            </a:r>
            <a:endParaRPr lang="en-US" sz="2000" b="1" dirty="0">
              <a:ea typeface="Calibri"/>
              <a:cs typeface="Arial"/>
            </a:endParaRPr>
          </a:p>
        </p:txBody>
      </p:sp>
    </p:spTree>
    <p:extLst>
      <p:ext uri="{BB962C8B-B14F-4D97-AF65-F5344CB8AC3E}">
        <p14:creationId xmlns="" xmlns:p14="http://schemas.microsoft.com/office/powerpoint/2010/main" val="1547015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7504" y="260648"/>
            <a:ext cx="8784976" cy="5954451"/>
          </a:xfrm>
          <a:prstGeom prst="rect">
            <a:avLst/>
          </a:prstGeom>
        </p:spPr>
        <p:txBody>
          <a:bodyPr wrap="square">
            <a:spAutoFit/>
          </a:bodyPr>
          <a:lstStyle/>
          <a:p>
            <a:pPr marL="342900" lvl="0" indent="-342900">
              <a:lnSpc>
                <a:spcPct val="115000"/>
              </a:lnSpc>
              <a:spcAft>
                <a:spcPts val="1000"/>
              </a:spcAft>
            </a:pPr>
            <a:r>
              <a:rPr lang="en-US" sz="5400" b="1" dirty="0" smtClean="0">
                <a:ea typeface="Calibri"/>
              </a:rPr>
              <a:t> -</a:t>
            </a:r>
            <a:r>
              <a:rPr lang="en-US" sz="5400" b="1" dirty="0" smtClean="0">
                <a:latin typeface="Times New Roman" pitchFamily="18" charset="0"/>
                <a:ea typeface="Calibri"/>
                <a:cs typeface="Times New Roman" pitchFamily="18" charset="0"/>
              </a:rPr>
              <a:t>3</a:t>
            </a:r>
            <a:r>
              <a:rPr lang="ar-EG" sz="5400" b="1" dirty="0" smtClean="0">
                <a:solidFill>
                  <a:srgbClr val="FF0000"/>
                </a:solidFill>
                <a:ea typeface="Calibri"/>
              </a:rPr>
              <a:t>تلقيح </a:t>
            </a:r>
            <a:r>
              <a:rPr lang="ar-EG" sz="5400" b="1" dirty="0">
                <a:solidFill>
                  <a:srgbClr val="FF0000"/>
                </a:solidFill>
                <a:ea typeface="Calibri"/>
              </a:rPr>
              <a:t>العائل القابل للاصابة بمسبب المرض ( </a:t>
            </a:r>
            <a:r>
              <a:rPr lang="en-US" sz="5400" b="1" dirty="0">
                <a:solidFill>
                  <a:srgbClr val="FF0000"/>
                </a:solidFill>
                <a:ea typeface="Calibri"/>
                <a:cs typeface="Arial"/>
              </a:rPr>
              <a:t>Inoculation</a:t>
            </a:r>
            <a:r>
              <a:rPr lang="ar-EG" sz="5400" b="1" dirty="0">
                <a:solidFill>
                  <a:srgbClr val="FF0000"/>
                </a:solidFill>
                <a:ea typeface="Calibri"/>
              </a:rPr>
              <a:t> )</a:t>
            </a:r>
            <a:endParaRPr lang="en-US" sz="2800" dirty="0">
              <a:solidFill>
                <a:srgbClr val="FF0000"/>
              </a:solidFill>
              <a:ea typeface="Calibri"/>
              <a:cs typeface="Arial"/>
            </a:endParaRPr>
          </a:p>
          <a:p>
            <a:pPr algn="just">
              <a:lnSpc>
                <a:spcPct val="115000"/>
              </a:lnSpc>
              <a:spcAft>
                <a:spcPts val="1000"/>
              </a:spcAft>
            </a:pPr>
            <a:r>
              <a:rPr lang="ar-EG" sz="5400" b="1" dirty="0">
                <a:ea typeface="Calibri"/>
              </a:rPr>
              <a:t>يستعمل اصطلاح التلقيح ( او التطعيم ) فى امراض النباتات بمعنى " نقل اللقاح ( او الطعم ) الى جزء مخصوص من النبات حيث قد تحدث العدوى" .</a:t>
            </a:r>
            <a:endParaRPr lang="en-US" sz="2800" dirty="0">
              <a:ea typeface="Calibri"/>
              <a:cs typeface="Arial"/>
            </a:endParaRPr>
          </a:p>
        </p:txBody>
      </p:sp>
    </p:spTree>
    <p:extLst>
      <p:ext uri="{BB962C8B-B14F-4D97-AF65-F5344CB8AC3E}">
        <p14:creationId xmlns="" xmlns:p14="http://schemas.microsoft.com/office/powerpoint/2010/main" val="252574179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58157"/>
            <a:ext cx="9144000" cy="6781857"/>
          </a:xfrm>
          <a:prstGeom prst="rect">
            <a:avLst/>
          </a:prstGeom>
        </p:spPr>
        <p:txBody>
          <a:bodyPr wrap="square">
            <a:spAutoFit/>
          </a:bodyPr>
          <a:lstStyle/>
          <a:p>
            <a:pPr algn="just">
              <a:lnSpc>
                <a:spcPct val="115000"/>
              </a:lnSpc>
              <a:spcAft>
                <a:spcPts val="1000"/>
              </a:spcAft>
            </a:pPr>
            <a:r>
              <a:rPr lang="ar-EG" sz="5400" b="1" dirty="0">
                <a:ea typeface="Calibri"/>
              </a:rPr>
              <a:t>والمعلوم ان الرياح عامل معتاد </a:t>
            </a:r>
            <a:r>
              <a:rPr lang="ar-EG" sz="5400" b="1" dirty="0" smtClean="0">
                <a:ea typeface="Calibri"/>
              </a:rPr>
              <a:t>للنقل </a:t>
            </a:r>
            <a:r>
              <a:rPr lang="ar-EG" sz="5400" b="1" dirty="0">
                <a:ea typeface="Calibri"/>
              </a:rPr>
              <a:t>، غير ان تلقيح النبات بلقاح المرض لا يحدث الا عندما يسقط اللقاح بمحض الصدفة على المكان المناسب لحدوث العدوى . واغلب اللقاح المحمول بواسطة الرياح لا يصل اطلاقا الى المكان المناسب وبالتالى فانه يفقد.</a:t>
            </a:r>
            <a:endParaRPr lang="en-US" sz="2800" dirty="0">
              <a:ea typeface="Calibri"/>
              <a:cs typeface="Arial"/>
            </a:endParaRPr>
          </a:p>
        </p:txBody>
      </p:sp>
    </p:spTree>
    <p:extLst>
      <p:ext uri="{BB962C8B-B14F-4D97-AF65-F5344CB8AC3E}">
        <p14:creationId xmlns="" xmlns:p14="http://schemas.microsoft.com/office/powerpoint/2010/main" val="151535794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79512" y="253430"/>
            <a:ext cx="8820472" cy="5983882"/>
          </a:xfrm>
          <a:prstGeom prst="rect">
            <a:avLst/>
          </a:prstGeom>
        </p:spPr>
        <p:txBody>
          <a:bodyPr wrap="square">
            <a:spAutoFit/>
          </a:bodyPr>
          <a:lstStyle/>
          <a:p>
            <a:pPr algn="just">
              <a:lnSpc>
                <a:spcPct val="115000"/>
              </a:lnSpc>
              <a:spcAft>
                <a:spcPts val="1000"/>
              </a:spcAft>
            </a:pPr>
            <a:r>
              <a:rPr lang="ar-EG" sz="4800" b="1" dirty="0">
                <a:ea typeface="Calibri"/>
              </a:rPr>
              <a:t>وكثير من الحشرات بحكم عاداتها فى زيارة انواع معينة من النباتات </a:t>
            </a:r>
            <a:r>
              <a:rPr lang="ar-EG" sz="4800" b="1" dirty="0" smtClean="0">
                <a:ea typeface="Calibri"/>
              </a:rPr>
              <a:t>وزيارة </a:t>
            </a:r>
            <a:r>
              <a:rPr lang="ar-EG" sz="4800" b="1" dirty="0">
                <a:ea typeface="Calibri"/>
              </a:rPr>
              <a:t>اعضاء خاصة من هذه النباتات </a:t>
            </a:r>
            <a:r>
              <a:rPr lang="ar-EG" sz="4800" b="1" dirty="0" smtClean="0">
                <a:ea typeface="Calibri"/>
              </a:rPr>
              <a:t>لا </a:t>
            </a:r>
            <a:r>
              <a:rPr lang="ar-EG" sz="4800" b="1" dirty="0">
                <a:ea typeface="Calibri"/>
              </a:rPr>
              <a:t>تصبح من عوامل انتشار مسببات الامراض فحسب بل ومن العوامل الفعالة فى تلقيح النباتات بلقاح مسببات الامراض ، اذ انها تنقل اللقاح الى انسب مكان للعدوى باقل فقد فيه.</a:t>
            </a:r>
            <a:endParaRPr lang="en-US" sz="2400" dirty="0">
              <a:ea typeface="Calibri"/>
              <a:cs typeface="Arial"/>
            </a:endParaRPr>
          </a:p>
        </p:txBody>
      </p:sp>
    </p:spTree>
    <p:extLst>
      <p:ext uri="{BB962C8B-B14F-4D97-AF65-F5344CB8AC3E}">
        <p14:creationId xmlns="" xmlns:p14="http://schemas.microsoft.com/office/powerpoint/2010/main" val="145801104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700" y="32048"/>
            <a:ext cx="9144000" cy="7046031"/>
          </a:xfrm>
          <a:prstGeom prst="rect">
            <a:avLst/>
          </a:prstGeom>
        </p:spPr>
        <p:txBody>
          <a:bodyPr wrap="square">
            <a:spAutoFit/>
          </a:bodyPr>
          <a:lstStyle/>
          <a:p>
            <a:pPr>
              <a:lnSpc>
                <a:spcPct val="115000"/>
              </a:lnSpc>
              <a:spcAft>
                <a:spcPts val="1000"/>
              </a:spcAft>
            </a:pPr>
            <a:r>
              <a:rPr lang="ar-EG" sz="4400" b="1" dirty="0">
                <a:ea typeface="Calibri"/>
                <a:cs typeface="+mj-cs"/>
              </a:rPr>
              <a:t>ومن الامثلة المعروفه عن تلقيح مسببات الامراض بواسطة الحشرات : </a:t>
            </a:r>
            <a:endParaRPr lang="ar-EG" sz="4400" b="1" dirty="0" smtClean="0">
              <a:ea typeface="Calibri"/>
              <a:cs typeface="+mj-cs"/>
            </a:endParaRPr>
          </a:p>
          <a:p>
            <a:pPr marL="914400" indent="-914400">
              <a:lnSpc>
                <a:spcPct val="115000"/>
              </a:lnSpc>
              <a:spcAft>
                <a:spcPts val="1000"/>
              </a:spcAft>
              <a:buFont typeface="+mj-lt"/>
              <a:buAutoNum type="arabicPeriod"/>
            </a:pPr>
            <a:r>
              <a:rPr lang="ar-EG" sz="4000" b="1" dirty="0" smtClean="0">
                <a:ea typeface="Calibri"/>
                <a:cs typeface="+mj-cs"/>
              </a:rPr>
              <a:t>نحل العسل والحشرات الملقحة</a:t>
            </a:r>
            <a:r>
              <a:rPr lang="en-US" sz="4000" b="1" dirty="0" smtClean="0">
                <a:ea typeface="Calibri"/>
                <a:cs typeface="+mj-cs"/>
              </a:rPr>
              <a:t> </a:t>
            </a:r>
            <a:r>
              <a:rPr lang="ar-EG" sz="4000" b="1" dirty="0" smtClean="0">
                <a:ea typeface="Calibri"/>
                <a:cs typeface="+mj-cs"/>
              </a:rPr>
              <a:t> </a:t>
            </a:r>
            <a:r>
              <a:rPr lang="ar-EG" sz="4000" b="1" dirty="0">
                <a:ea typeface="Calibri"/>
                <a:cs typeface="+mj-cs"/>
              </a:rPr>
              <a:t>ولفحة ازهار الفواكه (</a:t>
            </a:r>
            <a:r>
              <a:rPr lang="en-US" sz="4000" b="1" dirty="0">
                <a:ea typeface="Calibri"/>
                <a:cs typeface="+mj-cs"/>
              </a:rPr>
              <a:t>blossom blight of fruit</a:t>
            </a:r>
            <a:r>
              <a:rPr lang="ar-EG" sz="4000" b="1" dirty="0" smtClean="0">
                <a:ea typeface="Calibri"/>
                <a:cs typeface="+mj-cs"/>
              </a:rPr>
              <a:t>) الناتجة عن المسبب البكتيري </a:t>
            </a:r>
            <a:r>
              <a:rPr lang="en-US" sz="4000" b="1" i="1" dirty="0" err="1" smtClean="0"/>
              <a:t>Erwinia</a:t>
            </a:r>
            <a:r>
              <a:rPr lang="en-US" sz="4000" b="1" i="1" dirty="0" smtClean="0"/>
              <a:t> </a:t>
            </a:r>
            <a:r>
              <a:rPr lang="en-US" sz="4000" b="1" i="1" dirty="0" err="1" smtClean="0"/>
              <a:t>amylovora</a:t>
            </a:r>
            <a:r>
              <a:rPr lang="ar-EG" sz="4000" b="1" dirty="0" smtClean="0">
                <a:ea typeface="Calibri"/>
                <a:cs typeface="+mj-cs"/>
              </a:rPr>
              <a:t>.</a:t>
            </a:r>
          </a:p>
          <a:p>
            <a:r>
              <a:rPr lang="ar-EG" sz="4000" b="1" dirty="0" smtClean="0">
                <a:ea typeface="Calibri"/>
                <a:cs typeface="+mj-cs"/>
              </a:rPr>
              <a:t>انواع </a:t>
            </a:r>
            <a:r>
              <a:rPr lang="ar-EG" sz="4000" b="1" dirty="0">
                <a:ea typeface="Calibri"/>
                <a:cs typeface="+mj-cs"/>
              </a:rPr>
              <a:t>الذباب التى تتغذى على حبوب اللقاح (</a:t>
            </a:r>
            <a:r>
              <a:rPr lang="en-US" sz="4000" b="1" dirty="0">
                <a:ea typeface="Calibri"/>
                <a:cs typeface="+mj-cs"/>
              </a:rPr>
              <a:t>Pollen- eating </a:t>
            </a:r>
            <a:r>
              <a:rPr lang="en-US" sz="4000" b="1" dirty="0" smtClean="0">
                <a:ea typeface="Calibri"/>
                <a:cs typeface="+mj-cs"/>
              </a:rPr>
              <a:t>flies</a:t>
            </a:r>
            <a:r>
              <a:rPr lang="ar-EG" sz="4000" b="1" dirty="0" smtClean="0">
                <a:ea typeface="Calibri"/>
                <a:cs typeface="+mj-cs"/>
              </a:rPr>
              <a:t>) </a:t>
            </a:r>
            <a:r>
              <a:rPr lang="ar-EG" sz="4000" b="1" dirty="0">
                <a:ea typeface="Calibri"/>
                <a:cs typeface="+mj-cs"/>
              </a:rPr>
              <a:t>واصابة النجيليات بفطر الارجوت </a:t>
            </a:r>
            <a:r>
              <a:rPr lang="ar-EG" sz="4000" b="1" dirty="0" smtClean="0">
                <a:ea typeface="Calibri"/>
                <a:cs typeface="+mj-cs"/>
              </a:rPr>
              <a:t>(</a:t>
            </a:r>
            <a:r>
              <a:rPr lang="en-US" sz="4000" b="1" dirty="0" smtClean="0">
                <a:ea typeface="Calibri"/>
                <a:cs typeface="+mj-cs"/>
              </a:rPr>
              <a:t>ergot </a:t>
            </a:r>
            <a:r>
              <a:rPr lang="en-US" sz="4000" b="1" dirty="0">
                <a:ea typeface="Calibri"/>
                <a:cs typeface="+mj-cs"/>
              </a:rPr>
              <a:t>of </a:t>
            </a:r>
            <a:r>
              <a:rPr lang="en-US" sz="4000" b="1" dirty="0" smtClean="0">
                <a:ea typeface="Calibri"/>
                <a:cs typeface="+mj-cs"/>
              </a:rPr>
              <a:t>cereals</a:t>
            </a:r>
            <a:r>
              <a:rPr lang="ar-EG" sz="4000" b="1" dirty="0" smtClean="0">
                <a:ea typeface="Calibri"/>
                <a:cs typeface="+mj-cs"/>
              </a:rPr>
              <a:t>) والمسبب لها فطر </a:t>
            </a:r>
            <a:r>
              <a:rPr lang="en-US" sz="4000" b="1" i="1" dirty="0" err="1" smtClean="0">
                <a:latin typeface="Times New Roman" pitchFamily="18" charset="0"/>
                <a:cs typeface="Times New Roman" pitchFamily="18" charset="0"/>
              </a:rPr>
              <a:t>Sphaeeha</a:t>
            </a:r>
            <a:r>
              <a:rPr lang="en-US" sz="4000" b="1" i="1" dirty="0" smtClean="0">
                <a:latin typeface="Times New Roman" pitchFamily="18" charset="0"/>
                <a:cs typeface="Times New Roman" pitchFamily="18" charset="0"/>
              </a:rPr>
              <a:t> </a:t>
            </a:r>
            <a:r>
              <a:rPr lang="en-US" sz="4000" b="1" i="1" dirty="0" err="1" smtClean="0">
                <a:latin typeface="Times New Roman" pitchFamily="18" charset="0"/>
                <a:cs typeface="Times New Roman" pitchFamily="18" charset="0"/>
              </a:rPr>
              <a:t>sagetum</a:t>
            </a:r>
            <a:r>
              <a:rPr lang="ar-EG" sz="4000" b="1" i="1" dirty="0" smtClean="0">
                <a:latin typeface="Times New Roman" pitchFamily="18" charset="0"/>
                <a:cs typeface="Times New Roman" pitchFamily="18" charset="0"/>
              </a:rPr>
              <a:t> .</a:t>
            </a:r>
            <a:endParaRPr lang="en-US" b="1" i="1" dirty="0" smtClean="0">
              <a:latin typeface="Times New Roman" pitchFamily="18" charset="0"/>
              <a:cs typeface="Times New Roman" pitchFamily="18" charset="0"/>
            </a:endParaRPr>
          </a:p>
          <a:p>
            <a:r>
              <a:rPr lang="en-US" dirty="0" smtClean="0"/>
              <a:t/>
            </a:r>
            <a:br>
              <a:rPr lang="en-US" dirty="0" smtClean="0"/>
            </a:br>
            <a:endParaRPr lang="en-US" dirty="0">
              <a:ea typeface="Calibri"/>
              <a:cs typeface="+mj-cs"/>
            </a:endParaRPr>
          </a:p>
        </p:txBody>
      </p:sp>
    </p:spTree>
    <p:extLst>
      <p:ext uri="{BB962C8B-B14F-4D97-AF65-F5344CB8AC3E}">
        <p14:creationId xmlns="" xmlns:p14="http://schemas.microsoft.com/office/powerpoint/2010/main" val="426598205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ربما تحتوي الصورة على: ‏‏‏نبات‏ و‏طعام‏‏‏"/>
          <p:cNvPicPr>
            <a:picLocks noChangeAspect="1" noChangeArrowheads="1"/>
          </p:cNvPicPr>
          <p:nvPr/>
        </p:nvPicPr>
        <p:blipFill>
          <a:blip r:embed="rId2"/>
          <a:srcRect/>
          <a:stretch>
            <a:fillRect/>
          </a:stretch>
        </p:blipFill>
        <p:spPr bwMode="auto">
          <a:xfrm>
            <a:off x="1857356" y="2428868"/>
            <a:ext cx="5257800" cy="2857500"/>
          </a:xfrm>
          <a:prstGeom prst="rect">
            <a:avLst/>
          </a:prstGeom>
          <a:noFill/>
        </p:spPr>
      </p:pic>
      <p:sp>
        <p:nvSpPr>
          <p:cNvPr id="4" name="مربع نص 3"/>
          <p:cNvSpPr txBox="1"/>
          <p:nvPr/>
        </p:nvSpPr>
        <p:spPr>
          <a:xfrm>
            <a:off x="857224" y="500042"/>
            <a:ext cx="6858048" cy="646331"/>
          </a:xfrm>
          <a:prstGeom prst="rect">
            <a:avLst/>
          </a:prstGeom>
          <a:noFill/>
        </p:spPr>
        <p:txBody>
          <a:bodyPr wrap="square" rtlCol="0">
            <a:spAutoFit/>
          </a:bodyPr>
          <a:lstStyle/>
          <a:p>
            <a:r>
              <a:rPr lang="ar-EG" sz="3600" b="1" dirty="0" smtClean="0"/>
              <a:t> أعراض الإصابة بفطر الارجوت علي القمح</a:t>
            </a:r>
            <a:endParaRPr lang="en-US" sz="3600" b="1"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79512" y="267027"/>
            <a:ext cx="8784976" cy="6186309"/>
          </a:xfrm>
          <a:prstGeom prst="rect">
            <a:avLst/>
          </a:prstGeom>
        </p:spPr>
        <p:txBody>
          <a:bodyPr wrap="square">
            <a:spAutoFit/>
          </a:bodyPr>
          <a:lstStyle/>
          <a:p>
            <a:pPr algn="just"/>
            <a:r>
              <a:rPr lang="ar-EG" sz="4400" b="1" dirty="0">
                <a:ea typeface="Calibri"/>
              </a:rPr>
              <a:t>وكمثل توضيحى نذكر المرض الجهازى </a:t>
            </a:r>
            <a:r>
              <a:rPr lang="ar-EG" sz="4400" b="1" dirty="0" smtClean="0">
                <a:ea typeface="Calibri"/>
              </a:rPr>
              <a:t>(</a:t>
            </a:r>
            <a:r>
              <a:rPr lang="en-US" sz="4400" b="1" dirty="0" smtClean="0">
                <a:ea typeface="Calibri"/>
                <a:cs typeface="Arial"/>
              </a:rPr>
              <a:t>systemic disease</a:t>
            </a:r>
            <a:r>
              <a:rPr lang="ar-EG" sz="4400" b="1" dirty="0" smtClean="0">
                <a:ea typeface="Calibri"/>
              </a:rPr>
              <a:t>) </a:t>
            </a:r>
            <a:r>
              <a:rPr lang="ar-EG" sz="4400" b="1" dirty="0">
                <a:ea typeface="Calibri"/>
              </a:rPr>
              <a:t>الذى يصيب البرسيم الاحمر ، والذى يسببه الفطر </a:t>
            </a:r>
            <a:r>
              <a:rPr lang="en-US" sz="4400" b="1" i="1" dirty="0">
                <a:ea typeface="Calibri"/>
                <a:cs typeface="Arial"/>
              </a:rPr>
              <a:t>Botrytis </a:t>
            </a:r>
            <a:r>
              <a:rPr lang="en-US" sz="4400" b="1" i="1" dirty="0" err="1">
                <a:ea typeface="Calibri"/>
                <a:cs typeface="Arial"/>
              </a:rPr>
              <a:t>anthophila</a:t>
            </a:r>
            <a:r>
              <a:rPr lang="en-US" sz="4400" b="1" i="1" dirty="0" smtClean="0">
                <a:effectLst/>
                <a:latin typeface="Arial"/>
                <a:ea typeface="Calibri"/>
              </a:rPr>
              <a:t>  </a:t>
            </a:r>
            <a:r>
              <a:rPr lang="ar-EG" sz="4400" b="1" i="1" dirty="0" smtClean="0">
                <a:effectLst/>
                <a:latin typeface="Arial"/>
                <a:ea typeface="Calibri"/>
              </a:rPr>
              <a:t>. </a:t>
            </a:r>
            <a:r>
              <a:rPr lang="ar-EG" sz="4400" b="1" dirty="0">
                <a:ea typeface="Calibri"/>
              </a:rPr>
              <a:t>فجراثيم هذا الفطر تنتقل بواسطة انواع من النحل الذى يقوم بتلقيح ازهار البرسيم الاحمر ، وبواسطة هذا النحل توضع الجراثيم فى صحبة حبوب اللقاح على مياسم الازهار حيث تنبت وينمو ميسيليوم الفطر ويخترق المبيض ( مصاحبا الانبوبة اللقاحية ) . </a:t>
            </a:r>
            <a:endParaRPr lang="ar-EG" sz="4400" dirty="0"/>
          </a:p>
        </p:txBody>
      </p:sp>
    </p:spTree>
    <p:extLst>
      <p:ext uri="{BB962C8B-B14F-4D97-AF65-F5344CB8AC3E}">
        <p14:creationId xmlns="" xmlns:p14="http://schemas.microsoft.com/office/powerpoint/2010/main" val="12879934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24654"/>
            <a:ext cx="9036496" cy="6833346"/>
          </a:xfrm>
          <a:prstGeom prst="rect">
            <a:avLst/>
          </a:prstGeom>
        </p:spPr>
        <p:txBody>
          <a:bodyPr wrap="square">
            <a:spAutoFit/>
          </a:bodyPr>
          <a:lstStyle/>
          <a:p>
            <a:pPr algn="just">
              <a:lnSpc>
                <a:spcPct val="115000"/>
              </a:lnSpc>
              <a:spcAft>
                <a:spcPts val="1000"/>
              </a:spcAft>
            </a:pPr>
            <a:r>
              <a:rPr lang="ar-EG" sz="4800" b="1" dirty="0">
                <a:ea typeface="Calibri"/>
              </a:rPr>
              <a:t>ويستمر الفطر فى النمو ببطء ويبقى تحت غلاف البذرة غير انه لا يتلف البذرة ذاتها . وحينما تزرع البذور المصابة تنتج عنها نباتات مصابة ، وينمو الفطر الى داخل الازهار الصغيرة التى يتفتح الكثير منها وتتكون الجراثيم فوق المتك ... مكملا لدورة موازية جدا لعملية تلقيح الازهار بواسطة الحشرات.</a:t>
            </a:r>
            <a:endParaRPr lang="en-US" sz="2400" dirty="0">
              <a:ea typeface="Calibri"/>
              <a:cs typeface="Arial"/>
            </a:endParaRPr>
          </a:p>
        </p:txBody>
      </p:sp>
    </p:spTree>
    <p:extLst>
      <p:ext uri="{BB962C8B-B14F-4D97-AF65-F5344CB8AC3E}">
        <p14:creationId xmlns="" xmlns:p14="http://schemas.microsoft.com/office/powerpoint/2010/main" val="290270076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7503" y="232263"/>
            <a:ext cx="8856985" cy="5243487"/>
          </a:xfrm>
          <a:prstGeom prst="rect">
            <a:avLst/>
          </a:prstGeom>
        </p:spPr>
        <p:txBody>
          <a:bodyPr wrap="square">
            <a:spAutoFit/>
          </a:bodyPr>
          <a:lstStyle/>
          <a:p>
            <a:pPr marL="800100" lvl="1" indent="-342900" algn="just">
              <a:lnSpc>
                <a:spcPct val="115000"/>
              </a:lnSpc>
              <a:spcAft>
                <a:spcPts val="1000"/>
              </a:spcAft>
              <a:tabLst>
                <a:tab pos="213995" algn="l"/>
              </a:tabLst>
            </a:pPr>
            <a:r>
              <a:rPr lang="en-US" sz="4800" b="1" dirty="0" smtClean="0">
                <a:solidFill>
                  <a:srgbClr val="FF0000"/>
                </a:solidFill>
                <a:latin typeface="Times New Roman" pitchFamily="18" charset="0"/>
                <a:ea typeface="Calibri"/>
                <a:cs typeface="Times New Roman" pitchFamily="18" charset="0"/>
              </a:rPr>
              <a:t> -4 </a:t>
            </a:r>
            <a:r>
              <a:rPr lang="ar-EG" sz="4800" b="1" dirty="0" smtClean="0">
                <a:solidFill>
                  <a:srgbClr val="FF0000"/>
                </a:solidFill>
                <a:latin typeface="Times New Roman" pitchFamily="18" charset="0"/>
                <a:ea typeface="Calibri"/>
                <a:cs typeface="Times New Roman" pitchFamily="18" charset="0"/>
              </a:rPr>
              <a:t>تسرب </a:t>
            </a:r>
            <a:r>
              <a:rPr lang="ar-EG" sz="4800" b="1" dirty="0">
                <a:solidFill>
                  <a:srgbClr val="FF0000"/>
                </a:solidFill>
                <a:latin typeface="Times New Roman" pitchFamily="18" charset="0"/>
                <a:ea typeface="Calibri"/>
                <a:cs typeface="Times New Roman" pitchFamily="18" charset="0"/>
              </a:rPr>
              <a:t>مسبب المرض الى داخل العائل </a:t>
            </a:r>
            <a:r>
              <a:rPr lang="ar-EG" sz="4800" b="1" dirty="0" smtClean="0">
                <a:solidFill>
                  <a:srgbClr val="FF0000"/>
                </a:solidFill>
                <a:latin typeface="Times New Roman" pitchFamily="18" charset="0"/>
                <a:ea typeface="Calibri"/>
                <a:cs typeface="Times New Roman" pitchFamily="18" charset="0"/>
              </a:rPr>
              <a:t>القابل </a:t>
            </a:r>
            <a:r>
              <a:rPr lang="ar-EG" sz="4800" b="1" dirty="0" err="1" smtClean="0">
                <a:solidFill>
                  <a:srgbClr val="FF0000"/>
                </a:solidFill>
                <a:latin typeface="Times New Roman" pitchFamily="18" charset="0"/>
                <a:ea typeface="Calibri"/>
                <a:cs typeface="Times New Roman" pitchFamily="18" charset="0"/>
              </a:rPr>
              <a:t>للاصابة</a:t>
            </a:r>
            <a:r>
              <a:rPr lang="en-US" sz="4800" b="1" dirty="0" smtClean="0">
                <a:solidFill>
                  <a:srgbClr val="FF0000"/>
                </a:solidFill>
                <a:latin typeface="Times New Roman" pitchFamily="18" charset="0"/>
                <a:ea typeface="Calibri"/>
                <a:cs typeface="Times New Roman" pitchFamily="18" charset="0"/>
              </a:rPr>
              <a:t>   .</a:t>
            </a:r>
            <a:r>
              <a:rPr lang="ar-EG" sz="4800" b="1" dirty="0" smtClean="0">
                <a:solidFill>
                  <a:srgbClr val="FF0000"/>
                </a:solidFill>
                <a:latin typeface="Times New Roman" pitchFamily="18" charset="0"/>
                <a:ea typeface="Calibri"/>
                <a:cs typeface="Times New Roman" pitchFamily="18" charset="0"/>
              </a:rPr>
              <a:t> </a:t>
            </a:r>
            <a:r>
              <a:rPr lang="en-US" sz="4800" b="1" dirty="0" smtClean="0">
                <a:solidFill>
                  <a:srgbClr val="FF0000"/>
                </a:solidFill>
                <a:latin typeface="Times New Roman" pitchFamily="18" charset="0"/>
                <a:ea typeface="Calibri"/>
                <a:cs typeface="Times New Roman" pitchFamily="18" charset="0"/>
              </a:rPr>
              <a:t> </a:t>
            </a:r>
            <a:r>
              <a:rPr lang="en-US" sz="4800" b="1" dirty="0">
                <a:solidFill>
                  <a:srgbClr val="FF0000"/>
                </a:solidFill>
                <a:ea typeface="Calibri"/>
              </a:rPr>
              <a:t>Ingression</a:t>
            </a:r>
            <a:r>
              <a:rPr lang="ar-EG" sz="2400" b="1" dirty="0" smtClean="0">
                <a:solidFill>
                  <a:srgbClr val="FF0000"/>
                </a:solidFill>
                <a:ea typeface="Calibri"/>
              </a:rPr>
              <a:t> </a:t>
            </a:r>
            <a:endParaRPr lang="en-US" sz="1100" dirty="0" smtClean="0">
              <a:solidFill>
                <a:srgbClr val="FF0000"/>
              </a:solidFill>
              <a:ea typeface="Calibri"/>
              <a:cs typeface="Arial"/>
            </a:endParaRPr>
          </a:p>
          <a:p>
            <a:pPr algn="just"/>
            <a:r>
              <a:rPr lang="ar-EG" sz="3600" b="1" dirty="0" smtClean="0">
                <a:ea typeface="Calibri"/>
              </a:rPr>
              <a:t>يوجد </a:t>
            </a:r>
            <a:r>
              <a:rPr lang="ar-EG" sz="3600" b="1" dirty="0">
                <a:ea typeface="Calibri"/>
              </a:rPr>
              <a:t>لجميع النباتات الراقية وقاء طبيعى فعال ضد مسببات الامراض الا وهو الغلاف الخارجى </a:t>
            </a:r>
            <a:r>
              <a:rPr lang="ar-EG" sz="3600" b="1" dirty="0" smtClean="0">
                <a:ea typeface="Calibri"/>
              </a:rPr>
              <a:t>للنبات ، ولكى </a:t>
            </a:r>
            <a:r>
              <a:rPr lang="ar-EG" sz="3600" b="1" dirty="0">
                <a:ea typeface="Calibri"/>
              </a:rPr>
              <a:t>تحدث العدوى يلزم ان يخترق مسبب المرض هذا الحائل ... وهو ما يطلق عليه " التسرب " ولبعض مسببات الامراض وسائلها الخاصة لاختراق هذه الطبقية الوقائية ، غير ان الكثير منها يعتمد فى ذلك على الجروح واهمها الجروح الناتجة من تغذية الحشرات او عن وضعها البيض . </a:t>
            </a:r>
            <a:endParaRPr lang="ar-EG" sz="3600" dirty="0"/>
          </a:p>
        </p:txBody>
      </p:sp>
    </p:spTree>
    <p:extLst>
      <p:ext uri="{BB962C8B-B14F-4D97-AF65-F5344CB8AC3E}">
        <p14:creationId xmlns="" xmlns:p14="http://schemas.microsoft.com/office/powerpoint/2010/main" val="107727103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68070" y="332656"/>
            <a:ext cx="8532440" cy="5764720"/>
          </a:xfrm>
          <a:prstGeom prst="rect">
            <a:avLst/>
          </a:prstGeom>
        </p:spPr>
        <p:txBody>
          <a:bodyPr wrap="square">
            <a:spAutoFit/>
          </a:bodyPr>
          <a:lstStyle/>
          <a:p>
            <a:pPr marL="228600" algn="just">
              <a:lnSpc>
                <a:spcPct val="115000"/>
              </a:lnSpc>
              <a:spcAft>
                <a:spcPts val="1000"/>
              </a:spcAft>
              <a:tabLst>
                <a:tab pos="213995" algn="l"/>
              </a:tabLst>
            </a:pPr>
            <a:r>
              <a:rPr lang="ar-EG" sz="5400" b="1" dirty="0">
                <a:ea typeface="Calibri"/>
              </a:rPr>
              <a:t>وتزداد اهمية الحشرات كثيرا بالنسبة لنشر مسببات الامراض وتطعيم النباتات بها حينما تعمل كعامل للتسرب ، بل انه فى بعض الحالات يقوم دورها فى تيسير التسرب بحجب اهميتها فى النشر والتطعيم.</a:t>
            </a:r>
            <a:endParaRPr lang="en-US" sz="2800" dirty="0">
              <a:ea typeface="Calibri"/>
              <a:cs typeface="Arial"/>
            </a:endParaRPr>
          </a:p>
        </p:txBody>
      </p:sp>
    </p:spTree>
    <p:extLst>
      <p:ext uri="{BB962C8B-B14F-4D97-AF65-F5344CB8AC3E}">
        <p14:creationId xmlns="" xmlns:p14="http://schemas.microsoft.com/office/powerpoint/2010/main" val="257360755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188640"/>
            <a:ext cx="9144000" cy="6740307"/>
          </a:xfrm>
          <a:prstGeom prst="rect">
            <a:avLst/>
          </a:prstGeom>
        </p:spPr>
        <p:txBody>
          <a:bodyPr wrap="square">
            <a:spAutoFit/>
          </a:bodyPr>
          <a:lstStyle/>
          <a:p>
            <a:pPr algn="just"/>
            <a:r>
              <a:rPr lang="ar-EG" sz="4800" b="1" dirty="0">
                <a:ea typeface="Calibri"/>
              </a:rPr>
              <a:t>ومن امثلة لهذه الحالة </a:t>
            </a:r>
            <a:r>
              <a:rPr lang="ar-EG" sz="4800" b="1" dirty="0" smtClean="0">
                <a:ea typeface="Calibri"/>
              </a:rPr>
              <a:t>: </a:t>
            </a:r>
          </a:p>
          <a:p>
            <a:r>
              <a:rPr lang="ar-EG" sz="4800" b="1" dirty="0" smtClean="0">
                <a:ea typeface="Calibri"/>
              </a:rPr>
              <a:t>المن </a:t>
            </a:r>
            <a:r>
              <a:rPr lang="ar-EG" sz="4800" b="1" dirty="0">
                <a:ea typeface="Calibri"/>
              </a:rPr>
              <a:t>الزغبى </a:t>
            </a:r>
            <a:r>
              <a:rPr lang="ar-EG" sz="4800" b="1" dirty="0" smtClean="0">
                <a:ea typeface="Calibri"/>
              </a:rPr>
              <a:t>الذى يلعب دورا فى </a:t>
            </a:r>
            <a:r>
              <a:rPr lang="ar-EG" sz="4800" b="1" dirty="0">
                <a:ea typeface="Calibri"/>
              </a:rPr>
              <a:t>تطور مرض القرحة المستديمة </a:t>
            </a:r>
            <a:r>
              <a:rPr lang="ar-EG" sz="4800" b="1" dirty="0" smtClean="0">
                <a:ea typeface="Calibri"/>
              </a:rPr>
              <a:t>(</a:t>
            </a:r>
            <a:r>
              <a:rPr lang="en-US" sz="4800" b="1" dirty="0" smtClean="0">
                <a:ea typeface="Calibri"/>
                <a:cs typeface="Arial"/>
              </a:rPr>
              <a:t>perennial canker</a:t>
            </a:r>
            <a:r>
              <a:rPr lang="ar-EG" sz="4800" b="1" dirty="0" smtClean="0">
                <a:ea typeface="Calibri"/>
              </a:rPr>
              <a:t>) </a:t>
            </a:r>
            <a:r>
              <a:rPr lang="ar-EG" sz="4800" b="1" dirty="0">
                <a:ea typeface="Calibri"/>
              </a:rPr>
              <a:t>الذى يصيب اشجار التفاح ويسببه </a:t>
            </a:r>
            <a:r>
              <a:rPr lang="ar-EG" sz="4800" b="1" dirty="0" smtClean="0">
                <a:ea typeface="Calibri"/>
              </a:rPr>
              <a:t>الفطر(</a:t>
            </a:r>
            <a:r>
              <a:rPr lang="en-US" sz="4800" b="1" i="1" dirty="0" err="1" smtClean="0">
                <a:ea typeface="Calibri"/>
                <a:cs typeface="Arial"/>
              </a:rPr>
              <a:t>Gleosporium</a:t>
            </a:r>
            <a:r>
              <a:rPr lang="en-US" sz="4800" b="1" i="1" dirty="0" smtClean="0">
                <a:ea typeface="Calibri"/>
                <a:cs typeface="Arial"/>
              </a:rPr>
              <a:t> </a:t>
            </a:r>
            <a:r>
              <a:rPr lang="en-US" sz="4800" b="1" i="1" dirty="0" err="1" smtClean="0">
                <a:ea typeface="Calibri"/>
                <a:cs typeface="Arial"/>
              </a:rPr>
              <a:t>perennans</a:t>
            </a:r>
            <a:r>
              <a:rPr lang="ar-EG" sz="4800" b="1" dirty="0" smtClean="0">
                <a:ea typeface="Calibri"/>
              </a:rPr>
              <a:t>) </a:t>
            </a:r>
            <a:r>
              <a:rPr lang="ar-EG" sz="4800" b="1" dirty="0">
                <a:ea typeface="Calibri"/>
              </a:rPr>
              <a:t>فهذا الفطر طفيل على الجروح ويلزم له تكرار حدوث العدوى سنويا ، ورغم وجود كمية كبيرة من لقاحه فى القروح لكن تكرار حدوث العدوى لا يتم فى غياب المن . </a:t>
            </a:r>
            <a:endParaRPr lang="ar-EG" sz="4800" dirty="0"/>
          </a:p>
        </p:txBody>
      </p:sp>
    </p:spTree>
    <p:extLst>
      <p:ext uri="{BB962C8B-B14F-4D97-AF65-F5344CB8AC3E}">
        <p14:creationId xmlns="" xmlns:p14="http://schemas.microsoft.com/office/powerpoint/2010/main" val="132430396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67544" y="260648"/>
            <a:ext cx="8136904" cy="6901633"/>
          </a:xfrm>
          <a:prstGeom prst="rect">
            <a:avLst/>
          </a:prstGeom>
        </p:spPr>
        <p:txBody>
          <a:bodyPr wrap="square">
            <a:spAutoFit/>
          </a:bodyPr>
          <a:lstStyle/>
          <a:p>
            <a:pPr algn="just">
              <a:lnSpc>
                <a:spcPct val="115000"/>
              </a:lnSpc>
              <a:spcAft>
                <a:spcPts val="1000"/>
              </a:spcAft>
            </a:pPr>
            <a:r>
              <a:rPr lang="ar-EG" sz="3600" b="1" dirty="0">
                <a:solidFill>
                  <a:srgbClr val="FF0000"/>
                </a:solidFill>
                <a:ea typeface="Calibri"/>
              </a:rPr>
              <a:t>كيفية مساعدة الحشرات فى نشر وتطور امراض </a:t>
            </a:r>
            <a:r>
              <a:rPr lang="ar-EG" sz="3600" b="1" dirty="0" smtClean="0">
                <a:solidFill>
                  <a:srgbClr val="FF0000"/>
                </a:solidFill>
                <a:ea typeface="Calibri"/>
              </a:rPr>
              <a:t>النباتات.</a:t>
            </a:r>
          </a:p>
          <a:p>
            <a:pPr marL="571500" indent="-571500" algn="just">
              <a:lnSpc>
                <a:spcPct val="115000"/>
              </a:lnSpc>
              <a:spcAft>
                <a:spcPts val="1000"/>
              </a:spcAft>
              <a:buFont typeface="Arial" pitchFamily="34" charset="0"/>
              <a:buChar char="•"/>
            </a:pPr>
            <a:r>
              <a:rPr lang="ar-EG" sz="3600" b="1" dirty="0" smtClean="0">
                <a:solidFill>
                  <a:srgbClr val="FF0000"/>
                </a:solidFill>
                <a:ea typeface="Calibri"/>
              </a:rPr>
              <a:t> تؤثر </a:t>
            </a:r>
            <a:r>
              <a:rPr lang="ar-EG" sz="3600" b="1" dirty="0">
                <a:solidFill>
                  <a:srgbClr val="FF0000"/>
                </a:solidFill>
                <a:ea typeface="Calibri"/>
              </a:rPr>
              <a:t>الحشرات فى ظهور امراض النباتات بكيفيات كثيرة منها:</a:t>
            </a:r>
            <a:endParaRPr lang="en-US" sz="1600" b="1" dirty="0">
              <a:solidFill>
                <a:srgbClr val="FF0000"/>
              </a:solidFill>
              <a:ea typeface="Calibri"/>
              <a:cs typeface="Arial"/>
            </a:endParaRPr>
          </a:p>
          <a:p>
            <a:pPr marL="342900" lvl="0" indent="-342900" algn="just">
              <a:lnSpc>
                <a:spcPct val="115000"/>
              </a:lnSpc>
              <a:spcAft>
                <a:spcPts val="1000"/>
              </a:spcAft>
              <a:buSzPts val="2400"/>
              <a:buFont typeface="+mj-lt"/>
              <a:buAutoNum type="arabicPeriod"/>
            </a:pPr>
            <a:r>
              <a:rPr lang="ar-EG" sz="3200" b="1" dirty="0">
                <a:ea typeface="Calibri"/>
              </a:rPr>
              <a:t>احداث المرض بطريق مباشر دون وجود مسبب مرضى.</a:t>
            </a:r>
            <a:endParaRPr lang="en-US" sz="3200" b="1" dirty="0">
              <a:ea typeface="Calibri"/>
            </a:endParaRPr>
          </a:p>
          <a:p>
            <a:pPr marL="342900" lvl="0" indent="-342900" algn="just">
              <a:lnSpc>
                <a:spcPct val="115000"/>
              </a:lnSpc>
              <a:spcAft>
                <a:spcPts val="1000"/>
              </a:spcAft>
              <a:buSzPts val="2400"/>
              <a:buFont typeface="+mj-lt"/>
              <a:buAutoNum type="arabicPeriod"/>
            </a:pPr>
            <a:r>
              <a:rPr lang="ar-EG" sz="3200" b="1" dirty="0">
                <a:ea typeface="Calibri"/>
              </a:rPr>
              <a:t>نشر المسبب المرضى.</a:t>
            </a:r>
            <a:endParaRPr lang="en-US" sz="3200" b="1" dirty="0">
              <a:ea typeface="Calibri"/>
            </a:endParaRPr>
          </a:p>
          <a:p>
            <a:pPr marL="342900" lvl="0" indent="-342900" algn="just">
              <a:lnSpc>
                <a:spcPct val="115000"/>
              </a:lnSpc>
              <a:spcAft>
                <a:spcPts val="1000"/>
              </a:spcAft>
              <a:buSzPts val="2400"/>
              <a:buFont typeface="+mj-lt"/>
              <a:buAutoNum type="arabicPeriod"/>
            </a:pPr>
            <a:r>
              <a:rPr lang="ar-EG" sz="3200" b="1" dirty="0">
                <a:ea typeface="Calibri"/>
              </a:rPr>
              <a:t>تلقيح العائل القابل للاصابة بمسبب المرض.</a:t>
            </a:r>
            <a:endParaRPr lang="en-US" sz="3200" b="1" dirty="0">
              <a:ea typeface="Calibri"/>
            </a:endParaRPr>
          </a:p>
          <a:p>
            <a:pPr marL="342900" lvl="0" indent="-342900" algn="just">
              <a:lnSpc>
                <a:spcPct val="115000"/>
              </a:lnSpc>
              <a:spcAft>
                <a:spcPts val="1000"/>
              </a:spcAft>
              <a:buSzPts val="2400"/>
              <a:buFont typeface="+mj-lt"/>
              <a:buAutoNum type="arabicPeriod"/>
            </a:pPr>
            <a:r>
              <a:rPr lang="ar-EG" sz="3200" b="1" dirty="0">
                <a:ea typeface="Calibri"/>
              </a:rPr>
              <a:t>تسرب مسبب المرض الى داخل العائل </a:t>
            </a:r>
            <a:r>
              <a:rPr lang="ar-EG" sz="3200" b="1" dirty="0" smtClean="0">
                <a:ea typeface="Calibri"/>
              </a:rPr>
              <a:t>القابل </a:t>
            </a:r>
            <a:r>
              <a:rPr lang="ar-EG" sz="3200" b="1" dirty="0">
                <a:ea typeface="Calibri"/>
              </a:rPr>
              <a:t>للاصابة.</a:t>
            </a:r>
            <a:endParaRPr lang="en-US" sz="3200" b="1" dirty="0">
              <a:ea typeface="Calibri"/>
            </a:endParaRPr>
          </a:p>
          <a:p>
            <a:pPr marL="342900" lvl="0" indent="-342900" algn="just">
              <a:lnSpc>
                <a:spcPct val="115000"/>
              </a:lnSpc>
              <a:spcAft>
                <a:spcPts val="1000"/>
              </a:spcAft>
              <a:buSzPts val="2400"/>
              <a:buFont typeface="+mj-lt"/>
              <a:buAutoNum type="arabicPeriod"/>
            </a:pPr>
            <a:r>
              <a:rPr lang="ar-EG" sz="3200" b="1" dirty="0">
                <a:ea typeface="Calibri"/>
              </a:rPr>
              <a:t>غزو مسبب المرض للعائل القابل للاصابة.</a:t>
            </a:r>
            <a:endParaRPr lang="en-US" sz="3200" b="1" dirty="0">
              <a:ea typeface="Calibri"/>
            </a:endParaRPr>
          </a:p>
          <a:p>
            <a:pPr marL="342900" lvl="0" indent="-342900" algn="just">
              <a:lnSpc>
                <a:spcPct val="115000"/>
              </a:lnSpc>
              <a:spcAft>
                <a:spcPts val="1000"/>
              </a:spcAft>
              <a:buSzPts val="2400"/>
              <a:buFont typeface="+mj-lt"/>
              <a:buAutoNum type="arabicPeriod"/>
            </a:pPr>
            <a:r>
              <a:rPr lang="ar-EG" sz="3200" b="1" dirty="0">
                <a:ea typeface="Calibri"/>
              </a:rPr>
              <a:t>حفظ مسبب المرض . </a:t>
            </a:r>
            <a:endParaRPr lang="en-US" sz="3200" b="1" dirty="0">
              <a:ea typeface="Calibri"/>
            </a:endParaRPr>
          </a:p>
        </p:txBody>
      </p:sp>
    </p:spTree>
    <p:extLst>
      <p:ext uri="{BB962C8B-B14F-4D97-AF65-F5344CB8AC3E}">
        <p14:creationId xmlns="" xmlns:p14="http://schemas.microsoft.com/office/powerpoint/2010/main" val="349586771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PC\Desktop\تنزيل (5).jpg"/>
          <p:cNvPicPr>
            <a:picLocks noChangeAspect="1" noChangeArrowheads="1"/>
          </p:cNvPicPr>
          <p:nvPr/>
        </p:nvPicPr>
        <p:blipFill>
          <a:blip r:embed="rId2">
            <a:extLst>
              <a:ext uri="{28A0092B-C50C-407E-A947-70E740481C1C}">
                <a14:useLocalDpi xmlns="" xmlns:a14="http://schemas.microsoft.com/office/drawing/2010/main" val="0"/>
              </a:ext>
            </a:extLst>
          </a:blip>
          <a:srcRect/>
          <a:stretch>
            <a:fillRect/>
          </a:stretch>
        </p:blipFill>
        <p:spPr bwMode="auto">
          <a:xfrm>
            <a:off x="827584" y="548680"/>
            <a:ext cx="7416824" cy="4968552"/>
          </a:xfrm>
          <a:prstGeom prst="rect">
            <a:avLst/>
          </a:prstGeom>
          <a:noFill/>
          <a:extLst>
            <a:ext uri="{909E8E84-426E-40DD-AFC4-6F175D3DCCD1}">
              <a14:hiddenFill xmlns="" xmlns:a14="http://schemas.microsoft.com/office/drawing/2010/main">
                <a:solidFill>
                  <a:srgbClr val="FFFFFF"/>
                </a:solidFill>
              </a14:hiddenFill>
            </a:ext>
          </a:extLst>
        </p:spPr>
      </p:pic>
      <p:sp>
        <p:nvSpPr>
          <p:cNvPr id="2" name="Rectangle 1"/>
          <p:cNvSpPr/>
          <p:nvPr/>
        </p:nvSpPr>
        <p:spPr>
          <a:xfrm>
            <a:off x="827584" y="5661248"/>
            <a:ext cx="7416824" cy="830997"/>
          </a:xfrm>
          <a:prstGeom prst="rect">
            <a:avLst/>
          </a:prstGeom>
        </p:spPr>
        <p:txBody>
          <a:bodyPr wrap="square">
            <a:spAutoFit/>
          </a:bodyPr>
          <a:lstStyle/>
          <a:p>
            <a:pPr algn="ctr"/>
            <a:r>
              <a:rPr lang="ar-EG" sz="4800" b="1" dirty="0">
                <a:solidFill>
                  <a:prstClr val="black"/>
                </a:solidFill>
                <a:ea typeface="Calibri"/>
              </a:rPr>
              <a:t>المن </a:t>
            </a:r>
            <a:r>
              <a:rPr lang="ar-EG" sz="4800" b="1" dirty="0" smtClean="0">
                <a:solidFill>
                  <a:prstClr val="black"/>
                </a:solidFill>
                <a:ea typeface="Calibri"/>
              </a:rPr>
              <a:t>على اوراق التفاح </a:t>
            </a:r>
            <a:endParaRPr lang="ar-EG" dirty="0"/>
          </a:p>
        </p:txBody>
      </p:sp>
    </p:spTree>
    <p:extLst>
      <p:ext uri="{BB962C8B-B14F-4D97-AF65-F5344CB8AC3E}">
        <p14:creationId xmlns="" xmlns:p14="http://schemas.microsoft.com/office/powerpoint/2010/main" val="296250390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7504" y="188640"/>
            <a:ext cx="8820472" cy="6271653"/>
          </a:xfrm>
          <a:prstGeom prst="rect">
            <a:avLst/>
          </a:prstGeom>
        </p:spPr>
        <p:txBody>
          <a:bodyPr wrap="square">
            <a:spAutoFit/>
          </a:bodyPr>
          <a:lstStyle/>
          <a:p>
            <a:pPr marL="228600" algn="just">
              <a:lnSpc>
                <a:spcPct val="115000"/>
              </a:lnSpc>
              <a:spcAft>
                <a:spcPts val="1000"/>
              </a:spcAft>
              <a:tabLst>
                <a:tab pos="213995" algn="l"/>
              </a:tabLst>
            </a:pPr>
            <a:r>
              <a:rPr lang="ar-EG" sz="4400" b="1" dirty="0">
                <a:ea typeface="Calibri"/>
              </a:rPr>
              <a:t>ويعيش المن فى شقوق القروح ، اما الجروح اللازمة لحدوث العدوى فتحدث على الكالوس الذى ينمو كل سنة ... وعلى ذلك فان ما يدعى قروح مستديمة هى فى الحقيقة قروح سنوية ، وتكرار العدوى كل سنة يعتمد كلية على الجروح التى يحدثها المن . هذا ورغم ضرورة المن لحدوث المرض فان اهميته فى نقل الجراثيم قليلة نسبيا.       </a:t>
            </a:r>
            <a:endParaRPr lang="en-US" sz="2000" dirty="0">
              <a:ea typeface="Calibri"/>
              <a:cs typeface="Arial"/>
            </a:endParaRPr>
          </a:p>
        </p:txBody>
      </p:sp>
    </p:spTree>
    <p:extLst>
      <p:ext uri="{BB962C8B-B14F-4D97-AF65-F5344CB8AC3E}">
        <p14:creationId xmlns="" xmlns:p14="http://schemas.microsoft.com/office/powerpoint/2010/main" val="101158727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7504" y="108590"/>
            <a:ext cx="8928992" cy="6689011"/>
          </a:xfrm>
          <a:prstGeom prst="rect">
            <a:avLst/>
          </a:prstGeom>
        </p:spPr>
        <p:txBody>
          <a:bodyPr wrap="square">
            <a:spAutoFit/>
          </a:bodyPr>
          <a:lstStyle/>
          <a:p>
            <a:pPr marL="342900" lvl="0" indent="-342900">
              <a:lnSpc>
                <a:spcPct val="115000"/>
              </a:lnSpc>
              <a:spcAft>
                <a:spcPts val="1000"/>
              </a:spcAft>
              <a:tabLst>
                <a:tab pos="213995" algn="l"/>
              </a:tabLst>
            </a:pPr>
            <a:r>
              <a:rPr lang="en-US" sz="4000" b="1" dirty="0" smtClean="0">
                <a:solidFill>
                  <a:srgbClr val="FF0000"/>
                </a:solidFill>
                <a:latin typeface="Times New Roman" pitchFamily="18" charset="0"/>
                <a:ea typeface="Calibri"/>
                <a:cs typeface="Times New Roman" pitchFamily="18" charset="0"/>
              </a:rPr>
              <a:t>- 5</a:t>
            </a:r>
            <a:r>
              <a:rPr lang="ar-EG" sz="4000" b="1" dirty="0" smtClean="0">
                <a:solidFill>
                  <a:srgbClr val="FF0000"/>
                </a:solidFill>
                <a:latin typeface="Times New Roman" pitchFamily="18" charset="0"/>
                <a:ea typeface="Calibri"/>
                <a:cs typeface="Times New Roman" pitchFamily="18" charset="0"/>
              </a:rPr>
              <a:t>غزو </a:t>
            </a:r>
            <a:r>
              <a:rPr lang="ar-EG" sz="4000" b="1" dirty="0">
                <a:solidFill>
                  <a:srgbClr val="FF0000"/>
                </a:solidFill>
                <a:latin typeface="Times New Roman" pitchFamily="18" charset="0"/>
                <a:ea typeface="Calibri"/>
                <a:cs typeface="Times New Roman" pitchFamily="18" charset="0"/>
              </a:rPr>
              <a:t>مسبب المرض للعائل القابل </a:t>
            </a:r>
            <a:r>
              <a:rPr lang="ar-EG" sz="4000" b="1" dirty="0" smtClean="0">
                <a:solidFill>
                  <a:srgbClr val="FF0000"/>
                </a:solidFill>
                <a:latin typeface="Times New Roman" pitchFamily="18" charset="0"/>
                <a:ea typeface="Calibri"/>
                <a:cs typeface="Times New Roman" pitchFamily="18" charset="0"/>
              </a:rPr>
              <a:t>للاصابة</a:t>
            </a:r>
          </a:p>
          <a:p>
            <a:pPr lvl="0" algn="l">
              <a:lnSpc>
                <a:spcPct val="115000"/>
              </a:lnSpc>
              <a:spcAft>
                <a:spcPts val="1000"/>
              </a:spcAft>
              <a:tabLst>
                <a:tab pos="213995" algn="l"/>
              </a:tabLst>
            </a:pPr>
            <a:r>
              <a:rPr lang="ar-EG" sz="4000" b="1" dirty="0" smtClean="0">
                <a:solidFill>
                  <a:srgbClr val="FF0000"/>
                </a:solidFill>
                <a:ea typeface="Calibri"/>
              </a:rPr>
              <a:t> </a:t>
            </a:r>
            <a:r>
              <a:rPr lang="en-US" sz="4000" b="1" dirty="0">
                <a:solidFill>
                  <a:srgbClr val="FF0000"/>
                </a:solidFill>
                <a:ea typeface="Calibri"/>
                <a:cs typeface="Arial"/>
              </a:rPr>
              <a:t>Invasion</a:t>
            </a:r>
            <a:r>
              <a:rPr lang="en-US" sz="4000" b="1" dirty="0" smtClean="0">
                <a:solidFill>
                  <a:srgbClr val="FF0000"/>
                </a:solidFill>
                <a:effectLst/>
                <a:latin typeface="Arial"/>
                <a:ea typeface="Calibri"/>
                <a:cs typeface="Arial"/>
              </a:rPr>
              <a:t> </a:t>
            </a:r>
            <a:endParaRPr lang="en-US" dirty="0">
              <a:solidFill>
                <a:srgbClr val="FF0000"/>
              </a:solidFill>
              <a:ea typeface="Calibri"/>
              <a:cs typeface="Arial"/>
            </a:endParaRPr>
          </a:p>
          <a:p>
            <a:r>
              <a:rPr lang="ar-EG" sz="4000" b="1" dirty="0">
                <a:ea typeface="Calibri"/>
              </a:rPr>
              <a:t>قد تقوم الحشرات بوظائف النقل والتطعيم والتسرب فى تجمعات ( </a:t>
            </a:r>
            <a:r>
              <a:rPr lang="en-US" sz="4000" b="1" dirty="0" smtClean="0">
                <a:ea typeface="Calibri"/>
                <a:cs typeface="Arial"/>
              </a:rPr>
              <a:t>combinations</a:t>
            </a:r>
            <a:r>
              <a:rPr lang="en-US" sz="4000" b="1" dirty="0" smtClean="0">
                <a:effectLst/>
                <a:latin typeface="Arial"/>
                <a:ea typeface="Calibri"/>
              </a:rPr>
              <a:t> </a:t>
            </a:r>
            <a:r>
              <a:rPr lang="ar-EG" sz="4000" b="1" dirty="0" smtClean="0">
                <a:effectLst/>
                <a:latin typeface="Arial"/>
                <a:ea typeface="Calibri"/>
              </a:rPr>
              <a:t>) مختلفة ، كما انها ايضا قد تساعد مسبب المرض على غزو الانسجة دون ان يكون لها دور فى عمليات النقل او التطعيم او التسرب ، ومثال ذلك ان هناك نوعين من الخنافس التى تثقب الخشب ( وهما </a:t>
            </a:r>
            <a:r>
              <a:rPr lang="ar-EG" sz="4000" b="1" dirty="0" smtClean="0">
                <a:effectLst/>
                <a:ea typeface="Calibri"/>
                <a:cs typeface="Calibri"/>
              </a:rPr>
              <a:t> </a:t>
            </a:r>
            <a:r>
              <a:rPr lang="ar-EG" sz="4000" b="1" dirty="0">
                <a:ea typeface="Calibri"/>
              </a:rPr>
              <a:t> </a:t>
            </a:r>
            <a:r>
              <a:rPr lang="en-US" sz="4000" b="1" i="1" dirty="0">
                <a:ea typeface="Calibri"/>
                <a:cs typeface="Arial"/>
              </a:rPr>
              <a:t>M. </a:t>
            </a:r>
            <a:r>
              <a:rPr lang="en-US" sz="4000" b="1" i="1" dirty="0" err="1">
                <a:ea typeface="Calibri"/>
                <a:cs typeface="Arial"/>
              </a:rPr>
              <a:t>notatus</a:t>
            </a:r>
            <a:r>
              <a:rPr lang="en-US" sz="4000" b="1" dirty="0">
                <a:ea typeface="Calibri"/>
                <a:cs typeface="Arial"/>
              </a:rPr>
              <a:t> ( Drury) &amp;</a:t>
            </a:r>
            <a:r>
              <a:rPr lang="en-US" sz="4000" b="1" dirty="0" smtClean="0">
                <a:effectLst/>
                <a:latin typeface="Arial"/>
                <a:ea typeface="Calibri"/>
              </a:rPr>
              <a:t> </a:t>
            </a:r>
            <a:r>
              <a:rPr lang="en-US" sz="4000" b="1" dirty="0" err="1">
                <a:ea typeface="Calibri"/>
                <a:cs typeface="Arial"/>
              </a:rPr>
              <a:t>Monochamus</a:t>
            </a:r>
            <a:r>
              <a:rPr lang="en-US" sz="4000" b="1" dirty="0">
                <a:ea typeface="Calibri"/>
                <a:cs typeface="Arial"/>
              </a:rPr>
              <a:t> </a:t>
            </a:r>
            <a:r>
              <a:rPr lang="en-US" sz="4000" b="1" dirty="0" err="1">
                <a:ea typeface="Calibri"/>
                <a:cs typeface="Arial"/>
              </a:rPr>
              <a:t>scutellatus</a:t>
            </a:r>
            <a:r>
              <a:rPr lang="en-US" sz="4000" b="1" dirty="0">
                <a:ea typeface="Calibri"/>
                <a:cs typeface="Arial"/>
              </a:rPr>
              <a:t> ( Say) </a:t>
            </a:r>
            <a:r>
              <a:rPr lang="ar-EG" sz="4000" b="1" dirty="0">
                <a:ea typeface="Calibri"/>
              </a:rPr>
              <a:t> يصيبان عادة جذوع الاشجار المخروطية الساقطة . </a:t>
            </a:r>
            <a:endParaRPr lang="ar-EG" sz="4000" dirty="0"/>
          </a:p>
        </p:txBody>
      </p:sp>
    </p:spTree>
    <p:extLst>
      <p:ext uri="{BB962C8B-B14F-4D97-AF65-F5344CB8AC3E}">
        <p14:creationId xmlns="" xmlns:p14="http://schemas.microsoft.com/office/powerpoint/2010/main" val="415837200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79512" y="188640"/>
            <a:ext cx="8820472" cy="5262979"/>
          </a:xfrm>
          <a:prstGeom prst="rect">
            <a:avLst/>
          </a:prstGeom>
        </p:spPr>
        <p:txBody>
          <a:bodyPr wrap="square">
            <a:spAutoFit/>
          </a:bodyPr>
          <a:lstStyle/>
          <a:p>
            <a:pPr algn="just"/>
            <a:r>
              <a:rPr lang="ar-EG" sz="4800" b="1" dirty="0">
                <a:ea typeface="Calibri"/>
              </a:rPr>
              <a:t>ويقوم هذين النوعين بثقب الخشب الصميمى ( </a:t>
            </a:r>
            <a:r>
              <a:rPr lang="en-US" sz="4800" b="1" dirty="0">
                <a:ea typeface="Calibri"/>
                <a:cs typeface="Arial"/>
              </a:rPr>
              <a:t>Heartwood</a:t>
            </a:r>
            <a:r>
              <a:rPr lang="ar-EG" sz="4800" b="1" dirty="0">
                <a:ea typeface="Calibri"/>
              </a:rPr>
              <a:t> ) لكتل الصنوبر فى الاتجاهين الشعاعى والمماسى </a:t>
            </a:r>
            <a:r>
              <a:rPr lang="ar-EG" sz="4800" b="1" dirty="0" err="1">
                <a:ea typeface="Calibri"/>
              </a:rPr>
              <a:t>فانهما</a:t>
            </a:r>
            <a:r>
              <a:rPr lang="ar-EG" sz="4800" b="1" dirty="0">
                <a:ea typeface="Calibri"/>
              </a:rPr>
              <a:t> </a:t>
            </a:r>
            <a:r>
              <a:rPr lang="ar-EG" sz="4800" b="1" dirty="0" smtClean="0">
                <a:ea typeface="Calibri"/>
              </a:rPr>
              <a:t>يزيدان </a:t>
            </a:r>
            <a:r>
              <a:rPr lang="ar-EG" sz="4800" b="1" dirty="0">
                <a:ea typeface="Calibri"/>
              </a:rPr>
              <a:t>كثيرا من سرعة غزو الفطر للخشب المصمم . وسرعة تحلله فهذا الفطر سريع الانتشار فى الخشب العصارى ولكنه لا يستطيع غزو الخشب الصميمى فى اتجاه مماسى وشعاعى الا ببطء. </a:t>
            </a:r>
            <a:endParaRPr lang="ar-EG" sz="4800" dirty="0"/>
          </a:p>
        </p:txBody>
      </p:sp>
    </p:spTree>
    <p:extLst>
      <p:ext uri="{BB962C8B-B14F-4D97-AF65-F5344CB8AC3E}">
        <p14:creationId xmlns="" xmlns:p14="http://schemas.microsoft.com/office/powerpoint/2010/main" val="327123670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27275"/>
            <a:ext cx="9144000" cy="6720366"/>
          </a:xfrm>
          <a:prstGeom prst="rect">
            <a:avLst/>
          </a:prstGeom>
        </p:spPr>
        <p:txBody>
          <a:bodyPr wrap="square">
            <a:spAutoFit/>
          </a:bodyPr>
          <a:lstStyle/>
          <a:p>
            <a:pPr marL="228600">
              <a:lnSpc>
                <a:spcPct val="115000"/>
              </a:lnSpc>
              <a:spcAft>
                <a:spcPts val="1000"/>
              </a:spcAft>
              <a:tabLst>
                <a:tab pos="213995" algn="l"/>
              </a:tabLst>
            </a:pPr>
            <a:r>
              <a:rPr lang="ar-EG" sz="5400" b="1" dirty="0">
                <a:ea typeface="Calibri"/>
              </a:rPr>
              <a:t>وبمساعدة هذه الحشرات يتم الفطر </a:t>
            </a:r>
            <a:r>
              <a:rPr lang="ar-EG" sz="5400" b="1" dirty="0" smtClean="0">
                <a:ea typeface="Calibri"/>
              </a:rPr>
              <a:t>غزوه </a:t>
            </a:r>
            <a:r>
              <a:rPr lang="ar-EG" sz="5400" b="1" dirty="0">
                <a:ea typeface="Calibri"/>
              </a:rPr>
              <a:t>فى هذين الاتجاهين ، ويتلو ذلك سرعة تقدم الغزو الطولى ويلاحظ ان هذا الفطر </a:t>
            </a:r>
            <a:r>
              <a:rPr lang="ar-EG" sz="5400" b="1" dirty="0" smtClean="0">
                <a:ea typeface="Calibri"/>
              </a:rPr>
              <a:t>ينتشر </a:t>
            </a:r>
            <a:r>
              <a:rPr lang="ar-EG" sz="5400" b="1" dirty="0">
                <a:ea typeface="Calibri"/>
              </a:rPr>
              <a:t>ويتسرب </a:t>
            </a:r>
            <a:r>
              <a:rPr lang="ar-EG" sz="5400" b="1" dirty="0" smtClean="0">
                <a:ea typeface="Calibri"/>
              </a:rPr>
              <a:t>مستقلا </a:t>
            </a:r>
            <a:r>
              <a:rPr lang="ar-EG" sz="5400" b="1" dirty="0">
                <a:ea typeface="Calibri"/>
              </a:rPr>
              <a:t>عن الحشرات الناخرة ، غير انه </a:t>
            </a:r>
            <a:r>
              <a:rPr lang="ar-EG" sz="5400" b="1" dirty="0" smtClean="0">
                <a:ea typeface="Calibri"/>
              </a:rPr>
              <a:t>يغزو </a:t>
            </a:r>
            <a:r>
              <a:rPr lang="ar-EG" sz="5400" b="1" dirty="0">
                <a:ea typeface="Calibri"/>
              </a:rPr>
              <a:t>ويحلل الخشب الصميمى ببطء فى غياب الحشرات.</a:t>
            </a:r>
            <a:endParaRPr lang="en-US" sz="2800" dirty="0">
              <a:ea typeface="Calibri"/>
              <a:cs typeface="Arial"/>
            </a:endParaRPr>
          </a:p>
        </p:txBody>
      </p:sp>
    </p:spTree>
    <p:extLst>
      <p:ext uri="{BB962C8B-B14F-4D97-AF65-F5344CB8AC3E}">
        <p14:creationId xmlns="" xmlns:p14="http://schemas.microsoft.com/office/powerpoint/2010/main" val="4003451193"/>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79511" y="111146"/>
            <a:ext cx="8856985" cy="5982150"/>
          </a:xfrm>
          <a:prstGeom prst="rect">
            <a:avLst/>
          </a:prstGeom>
        </p:spPr>
        <p:txBody>
          <a:bodyPr wrap="square">
            <a:spAutoFit/>
          </a:bodyPr>
          <a:lstStyle/>
          <a:p>
            <a:pPr marL="342900" lvl="0" indent="-342900">
              <a:lnSpc>
                <a:spcPct val="115000"/>
              </a:lnSpc>
              <a:spcAft>
                <a:spcPts val="1000"/>
              </a:spcAft>
              <a:tabLst>
                <a:tab pos="213995" algn="l"/>
              </a:tabLst>
            </a:pPr>
            <a:r>
              <a:rPr lang="ar-EG" sz="4000" b="1" dirty="0" smtClean="0">
                <a:solidFill>
                  <a:srgbClr val="FF0000"/>
                </a:solidFill>
                <a:latin typeface="Times New Roman" pitchFamily="18" charset="0"/>
                <a:ea typeface="Calibri"/>
                <a:cs typeface="Times New Roman" pitchFamily="18" charset="0"/>
              </a:rPr>
              <a:t> </a:t>
            </a:r>
            <a:r>
              <a:rPr lang="ar-EG" sz="4000" b="1" dirty="0" smtClean="0">
                <a:solidFill>
                  <a:srgbClr val="FF0000"/>
                </a:solidFill>
                <a:latin typeface="Times New Roman" pitchFamily="18" charset="0"/>
                <a:ea typeface="Calibri"/>
                <a:cs typeface="Times New Roman" pitchFamily="18" charset="0"/>
              </a:rPr>
              <a:t> </a:t>
            </a:r>
            <a:r>
              <a:rPr lang="ar-EG" sz="4000" b="1" dirty="0" smtClean="0">
                <a:solidFill>
                  <a:srgbClr val="FF0000"/>
                </a:solidFill>
                <a:latin typeface="Times New Roman" pitchFamily="18" charset="0"/>
                <a:ea typeface="Calibri"/>
                <a:cs typeface="Times New Roman" pitchFamily="18" charset="0"/>
              </a:rPr>
              <a:t>6</a:t>
            </a:r>
            <a:r>
              <a:rPr lang="ar-EG" sz="4800" b="1" dirty="0" smtClean="0">
                <a:solidFill>
                  <a:srgbClr val="FF0000"/>
                </a:solidFill>
                <a:latin typeface="Times New Roman" pitchFamily="18" charset="0"/>
                <a:ea typeface="Calibri"/>
                <a:cs typeface="Times New Roman" pitchFamily="18" charset="0"/>
              </a:rPr>
              <a:t>حفظ </a:t>
            </a:r>
            <a:r>
              <a:rPr lang="ar-EG" sz="4800" b="1" dirty="0">
                <a:solidFill>
                  <a:srgbClr val="FF0000"/>
                </a:solidFill>
                <a:latin typeface="Times New Roman" pitchFamily="18" charset="0"/>
                <a:ea typeface="Calibri"/>
                <a:cs typeface="Times New Roman" pitchFamily="18" charset="0"/>
              </a:rPr>
              <a:t>مسبب المرض  فى ظروف معاكسة </a:t>
            </a:r>
            <a:r>
              <a:rPr lang="en-US" sz="4800" b="1" dirty="0">
                <a:solidFill>
                  <a:srgbClr val="FF0000"/>
                </a:solidFill>
                <a:latin typeface="Times New Roman" pitchFamily="18" charset="0"/>
                <a:ea typeface="Calibri"/>
                <a:cs typeface="Times New Roman" pitchFamily="18" charset="0"/>
              </a:rPr>
              <a:t>Preservation of the pathogen</a:t>
            </a:r>
            <a:r>
              <a:rPr lang="en-US" sz="4800" b="1" dirty="0" smtClean="0">
                <a:solidFill>
                  <a:srgbClr val="FF0000"/>
                </a:solidFill>
                <a:effectLst/>
                <a:latin typeface="Times New Roman" pitchFamily="18" charset="0"/>
                <a:ea typeface="Calibri"/>
                <a:cs typeface="Times New Roman" pitchFamily="18" charset="0"/>
              </a:rPr>
              <a:t> </a:t>
            </a:r>
            <a:endParaRPr lang="en-US" sz="2400" dirty="0">
              <a:solidFill>
                <a:srgbClr val="FF0000"/>
              </a:solidFill>
              <a:latin typeface="Times New Roman" pitchFamily="18" charset="0"/>
              <a:ea typeface="Calibri"/>
              <a:cs typeface="Times New Roman" pitchFamily="18" charset="0"/>
            </a:endParaRPr>
          </a:p>
          <a:p>
            <a:pPr algn="just"/>
            <a:r>
              <a:rPr lang="ar-EG" sz="4400" b="1" dirty="0">
                <a:ea typeface="Calibri"/>
              </a:rPr>
              <a:t>توجد فى جميع انحاء العالم تقريبا ما عدا بعض الجهات الاستوائية المرتفعة الرطوبة . فترة من السنة تصعب فيها المعيشة على مسبب المرض . وتاتى صعوبة المعيشة عادة عن طريق غير مباشر وهو غياب النباتات القابلة للاصابة التى يمكن لمسبب المرض ان يعيش عليها . </a:t>
            </a:r>
            <a:endParaRPr lang="ar-EG" sz="4800" dirty="0"/>
          </a:p>
        </p:txBody>
      </p:sp>
    </p:spTree>
    <p:extLst>
      <p:ext uri="{BB962C8B-B14F-4D97-AF65-F5344CB8AC3E}">
        <p14:creationId xmlns="" xmlns:p14="http://schemas.microsoft.com/office/powerpoint/2010/main" val="3204990942"/>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79512" y="116632"/>
            <a:ext cx="8820472" cy="5755422"/>
          </a:xfrm>
          <a:prstGeom prst="rect">
            <a:avLst/>
          </a:prstGeom>
        </p:spPr>
        <p:txBody>
          <a:bodyPr wrap="square">
            <a:spAutoFit/>
          </a:bodyPr>
          <a:lstStyle/>
          <a:p>
            <a:pPr marL="228600" algn="just">
              <a:lnSpc>
                <a:spcPct val="115000"/>
              </a:lnSpc>
              <a:spcAft>
                <a:spcPts val="1000"/>
              </a:spcAft>
              <a:tabLst>
                <a:tab pos="213995" algn="l"/>
              </a:tabLst>
            </a:pPr>
            <a:r>
              <a:rPr lang="ar-EG" sz="4000" b="1" dirty="0">
                <a:ea typeface="Calibri"/>
              </a:rPr>
              <a:t>ففى المناطق الشمالية تكون الفترة الحرجة فى الشتاء حيث </a:t>
            </a:r>
            <a:r>
              <a:rPr lang="ar-EG" sz="4000" b="1" dirty="0" smtClean="0">
                <a:ea typeface="Calibri"/>
              </a:rPr>
              <a:t>تقل </a:t>
            </a:r>
            <a:r>
              <a:rPr lang="ar-EG" sz="4000" b="1" dirty="0">
                <a:ea typeface="Calibri"/>
              </a:rPr>
              <a:t>درجات </a:t>
            </a:r>
            <a:r>
              <a:rPr lang="ar-EG" sz="4000" b="1" dirty="0" smtClean="0">
                <a:ea typeface="Calibri"/>
              </a:rPr>
              <a:t>حرارة النباتات </a:t>
            </a:r>
            <a:r>
              <a:rPr lang="ar-EG" sz="4000" b="1" dirty="0">
                <a:ea typeface="Calibri"/>
              </a:rPr>
              <a:t>القابلة للاصابة او تؤدى الى سكونها اما فى المناطق الحارة الاكثر جفافا فقد تكون الحرارة والجفاف هما العاملان المحددان . ومسببات الامراض الناجحة هى التى تستطيع – نتيجة لتحورات خاصة – ان تعيش خلال هذه الفترات غير الملائمة وتحدث الاصابة حينما تصبح الظروف ملائمة مرة اخرى. </a:t>
            </a:r>
            <a:endParaRPr lang="en-US" dirty="0">
              <a:ea typeface="Calibri"/>
              <a:cs typeface="Arial"/>
            </a:endParaRPr>
          </a:p>
        </p:txBody>
      </p:sp>
    </p:spTree>
    <p:extLst>
      <p:ext uri="{BB962C8B-B14F-4D97-AF65-F5344CB8AC3E}">
        <p14:creationId xmlns="" xmlns:p14="http://schemas.microsoft.com/office/powerpoint/2010/main" val="2227194094"/>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7504" y="44624"/>
            <a:ext cx="8856984" cy="6863417"/>
          </a:xfrm>
          <a:prstGeom prst="rect">
            <a:avLst/>
          </a:prstGeom>
        </p:spPr>
        <p:txBody>
          <a:bodyPr wrap="square">
            <a:spAutoFit/>
          </a:bodyPr>
          <a:lstStyle/>
          <a:p>
            <a:pPr algn="just"/>
            <a:r>
              <a:rPr lang="ar-EG" sz="4400" b="1" dirty="0">
                <a:ea typeface="Calibri"/>
              </a:rPr>
              <a:t>وعموما فان مجرد بقاء مسبب المرض ليس كافيا فى حد ذاته اذ يجب ان يعيش مسبب المرض تحت الظروف التى تهيأ الوسائل المناسبة لتكرار العدوى . وبعض مسببات الامراض بحكم قدرتها على النمو الترممى </a:t>
            </a:r>
            <a:r>
              <a:rPr lang="ar-EG" sz="4400" b="1" dirty="0" smtClean="0">
                <a:ea typeface="Calibri"/>
              </a:rPr>
              <a:t>(</a:t>
            </a:r>
            <a:r>
              <a:rPr lang="en-US" sz="4400" b="1" dirty="0" smtClean="0">
                <a:ea typeface="Calibri"/>
                <a:cs typeface="Arial"/>
              </a:rPr>
              <a:t>Saprophytic growth</a:t>
            </a:r>
            <a:r>
              <a:rPr lang="ar-EG" sz="4400" b="1" dirty="0" smtClean="0">
                <a:ea typeface="Calibri"/>
              </a:rPr>
              <a:t>) </a:t>
            </a:r>
            <a:r>
              <a:rPr lang="ar-EG" sz="4400" b="1" dirty="0">
                <a:ea typeface="Calibri"/>
              </a:rPr>
              <a:t>تظل خلال الفترة غير الملائمة ساكنة فى التربة او فى المخلفات النباتية ، وحينما يتحدد نمو النباتات تقوم هذه المسببات بانتاج لقاح ينشر بواسطة الرياح او غيره من العوامل . </a:t>
            </a:r>
            <a:endParaRPr lang="ar-EG" sz="4400" dirty="0"/>
          </a:p>
        </p:txBody>
      </p:sp>
    </p:spTree>
    <p:extLst>
      <p:ext uri="{BB962C8B-B14F-4D97-AF65-F5344CB8AC3E}">
        <p14:creationId xmlns="" xmlns:p14="http://schemas.microsoft.com/office/powerpoint/2010/main" val="575647475"/>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79512" y="188640"/>
            <a:ext cx="8748464" cy="6271653"/>
          </a:xfrm>
          <a:prstGeom prst="rect">
            <a:avLst/>
          </a:prstGeom>
        </p:spPr>
        <p:txBody>
          <a:bodyPr wrap="square">
            <a:spAutoFit/>
          </a:bodyPr>
          <a:lstStyle/>
          <a:p>
            <a:pPr marL="228600" algn="just">
              <a:lnSpc>
                <a:spcPct val="115000"/>
              </a:lnSpc>
              <a:spcAft>
                <a:spcPts val="1000"/>
              </a:spcAft>
              <a:tabLst>
                <a:tab pos="213995" algn="l"/>
              </a:tabLst>
            </a:pPr>
            <a:r>
              <a:rPr lang="ar-EG" sz="4400" b="1" dirty="0">
                <a:ea typeface="Calibri"/>
              </a:rPr>
              <a:t>وتتكيف بعض مسببات الامراض لبناء جذور او سوق النباتات المستديمة ، ويعيش بعضها فى البذور او غيرها من الاجزاء النباتية التى تستخدم للتكاثر . وحينما يعتمد مسبب المرض كلية او الى حد كبير على الحشرات فى نقله ، فانه غالبا ما يتكيف للبقاء بداخل او على اجسام الحشرات التى تمضى فترة البيات الشتوى.</a:t>
            </a:r>
            <a:endParaRPr lang="en-US" sz="2000" dirty="0">
              <a:ea typeface="Calibri"/>
              <a:cs typeface="Arial"/>
            </a:endParaRPr>
          </a:p>
        </p:txBody>
      </p:sp>
    </p:spTree>
    <p:extLst>
      <p:ext uri="{BB962C8B-B14F-4D97-AF65-F5344CB8AC3E}">
        <p14:creationId xmlns="" xmlns:p14="http://schemas.microsoft.com/office/powerpoint/2010/main" val="3481645348"/>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79512" y="116632"/>
            <a:ext cx="8820472" cy="6377772"/>
          </a:xfrm>
          <a:prstGeom prst="rect">
            <a:avLst/>
          </a:prstGeom>
        </p:spPr>
        <p:txBody>
          <a:bodyPr wrap="square">
            <a:spAutoFit/>
          </a:bodyPr>
          <a:lstStyle/>
          <a:p>
            <a:pPr marL="228600">
              <a:lnSpc>
                <a:spcPct val="115000"/>
              </a:lnSpc>
              <a:spcAft>
                <a:spcPts val="1000"/>
              </a:spcAft>
              <a:tabLst>
                <a:tab pos="213995" algn="l"/>
              </a:tabLst>
            </a:pPr>
            <a:r>
              <a:rPr lang="ar-EG" sz="3200" b="1" dirty="0">
                <a:solidFill>
                  <a:srgbClr val="FF0000"/>
                </a:solidFill>
                <a:ea typeface="Calibri"/>
              </a:rPr>
              <a:t>ومن امثلة الحشرات التى يعرف عنها انها تساعد على حفظ مسببات الامراض:            </a:t>
            </a:r>
            <a:endParaRPr lang="en-US" sz="3200" dirty="0">
              <a:solidFill>
                <a:srgbClr val="FF0000"/>
              </a:solidFill>
              <a:ea typeface="Calibri"/>
              <a:cs typeface="Arial"/>
            </a:endParaRPr>
          </a:p>
          <a:p>
            <a:pPr marL="342900" lvl="0" indent="-342900">
              <a:lnSpc>
                <a:spcPct val="115000"/>
              </a:lnSpc>
              <a:spcAft>
                <a:spcPts val="1000"/>
              </a:spcAft>
              <a:buSzPts val="2400"/>
              <a:buFont typeface="+mj-lt"/>
              <a:buAutoNum type="arabicPeriod"/>
              <a:tabLst>
                <a:tab pos="213995" algn="l"/>
              </a:tabLst>
            </a:pPr>
            <a:r>
              <a:rPr lang="ar-EG" sz="3200" b="1" dirty="0">
                <a:ea typeface="Calibri"/>
              </a:rPr>
              <a:t>خنفساء الذرة البرغوثية ، وهى تحفظ البكتريا التى تحدث مرض الذبول </a:t>
            </a:r>
            <a:r>
              <a:rPr lang="ar-EG" sz="3200" b="1" dirty="0" err="1">
                <a:ea typeface="Calibri"/>
              </a:rPr>
              <a:t>البكتيرى</a:t>
            </a:r>
            <a:r>
              <a:rPr lang="ar-EG" sz="3200" b="1" dirty="0">
                <a:ea typeface="Calibri"/>
              </a:rPr>
              <a:t> </a:t>
            </a:r>
            <a:r>
              <a:rPr lang="ar-EG" sz="3200" b="1" dirty="0" smtClean="0">
                <a:ea typeface="Calibri"/>
              </a:rPr>
              <a:t>للذرة </a:t>
            </a:r>
            <a:r>
              <a:rPr lang="ar-EG" sz="3200" b="1" dirty="0" smtClean="0"/>
              <a:t>كما أطلق على المرض الذي تسببه مرض الذبول </a:t>
            </a:r>
            <a:r>
              <a:rPr lang="ar-EG" sz="3200" b="1" dirty="0" err="1" smtClean="0"/>
              <a:t>الستيوارتي</a:t>
            </a:r>
            <a:r>
              <a:rPr lang="ar-EG" sz="3200" b="1" dirty="0" smtClean="0"/>
              <a:t>. بعد ذلك غير اسم البكتيريا إلى </a:t>
            </a:r>
            <a:r>
              <a:rPr lang="en-US" sz="3200" b="1" i="1" dirty="0" err="1" smtClean="0"/>
              <a:t>Erwinia</a:t>
            </a:r>
            <a:r>
              <a:rPr lang="en-US" sz="3200" b="1" i="1" dirty="0" smtClean="0"/>
              <a:t> </a:t>
            </a:r>
            <a:r>
              <a:rPr lang="en-US" sz="3200" b="1" i="1" dirty="0" err="1" smtClean="0"/>
              <a:t>stewartii</a:t>
            </a:r>
            <a:r>
              <a:rPr lang="en-US" sz="3200" b="1" dirty="0" smtClean="0"/>
              <a:t> </a:t>
            </a:r>
            <a:r>
              <a:rPr lang="ar-EG" sz="3200" b="1" dirty="0" smtClean="0"/>
              <a:t> وحديثاً إلى </a:t>
            </a:r>
            <a:r>
              <a:rPr lang="en-US" sz="3200" b="1" i="1" dirty="0" err="1" smtClean="0"/>
              <a:t>Pantoea</a:t>
            </a:r>
            <a:r>
              <a:rPr lang="en-US" sz="3200" b="1" i="1" dirty="0" smtClean="0"/>
              <a:t> </a:t>
            </a:r>
            <a:r>
              <a:rPr lang="en-US" sz="3200" b="1" i="1" dirty="0" err="1" smtClean="0"/>
              <a:t>stewartii</a:t>
            </a:r>
            <a:r>
              <a:rPr lang="ar-EG" sz="3200" b="1" dirty="0" smtClean="0"/>
              <a:t> </a:t>
            </a:r>
            <a:r>
              <a:rPr lang="ar-EG" sz="3200" b="1" dirty="0" smtClean="0">
                <a:ea typeface="Calibri"/>
              </a:rPr>
              <a:t>.</a:t>
            </a:r>
            <a:endParaRPr lang="en-US" sz="3200" b="1" dirty="0">
              <a:ea typeface="Calibri"/>
              <a:cs typeface="Arial"/>
            </a:endParaRPr>
          </a:p>
          <a:p>
            <a:pPr marL="342900" lvl="0" indent="-342900">
              <a:lnSpc>
                <a:spcPct val="115000"/>
              </a:lnSpc>
              <a:spcAft>
                <a:spcPts val="1000"/>
              </a:spcAft>
              <a:buSzPts val="2400"/>
              <a:buFont typeface="+mj-lt"/>
              <a:buAutoNum type="arabicPeriod"/>
              <a:tabLst>
                <a:tab pos="213995" algn="l"/>
              </a:tabLst>
            </a:pPr>
            <a:r>
              <a:rPr lang="ar-EG" sz="3200" b="1" dirty="0">
                <a:ea typeface="Calibri"/>
              </a:rPr>
              <a:t>خنافس قلف الصنوبر ، وهى تحفظ الفطريات التى تحدث مرض الصبغة الزرقاء.</a:t>
            </a:r>
            <a:endParaRPr lang="en-US" sz="3200" dirty="0">
              <a:ea typeface="Calibri"/>
              <a:cs typeface="Arial"/>
            </a:endParaRPr>
          </a:p>
          <a:p>
            <a:pPr marL="342900" lvl="0" indent="-342900">
              <a:lnSpc>
                <a:spcPct val="115000"/>
              </a:lnSpc>
              <a:spcAft>
                <a:spcPts val="1000"/>
              </a:spcAft>
              <a:buSzPts val="2400"/>
              <a:buFont typeface="+mj-lt"/>
              <a:buAutoNum type="arabicPeriod"/>
              <a:tabLst>
                <a:tab pos="213995" algn="l"/>
              </a:tabLst>
            </a:pPr>
            <a:r>
              <a:rPr lang="ar-EG" sz="3200" b="1" dirty="0">
                <a:ea typeface="Calibri"/>
              </a:rPr>
              <a:t>ذبابة الذرة ، وقد تعيش البكتريا المحدثة للعفن اللين فى غذائها .</a:t>
            </a:r>
            <a:endParaRPr lang="en-US" sz="3200" dirty="0">
              <a:ea typeface="Calibri"/>
              <a:cs typeface="Arial"/>
            </a:endParaRPr>
          </a:p>
        </p:txBody>
      </p:sp>
    </p:spTree>
    <p:extLst>
      <p:ext uri="{BB962C8B-B14F-4D97-AF65-F5344CB8AC3E}">
        <p14:creationId xmlns="" xmlns:p14="http://schemas.microsoft.com/office/powerpoint/2010/main" val="251627508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116632"/>
            <a:ext cx="9144000" cy="6507422"/>
          </a:xfrm>
          <a:prstGeom prst="rect">
            <a:avLst/>
          </a:prstGeom>
        </p:spPr>
        <p:txBody>
          <a:bodyPr wrap="square">
            <a:spAutoFit/>
          </a:bodyPr>
          <a:lstStyle/>
          <a:p>
            <a:pPr marL="342900" lvl="0" indent="-342900" algn="just">
              <a:lnSpc>
                <a:spcPct val="115000"/>
              </a:lnSpc>
              <a:spcAft>
                <a:spcPts val="1000"/>
              </a:spcAft>
              <a:buFont typeface="+mj-lt"/>
              <a:buAutoNum type="arabicPeriod"/>
            </a:pPr>
            <a:r>
              <a:rPr lang="ar-EG" sz="5400" b="1" dirty="0">
                <a:solidFill>
                  <a:srgbClr val="FF0000"/>
                </a:solidFill>
                <a:ea typeface="Calibri"/>
              </a:rPr>
              <a:t>احداث المرض بطريق </a:t>
            </a:r>
            <a:r>
              <a:rPr lang="ar-EG" sz="5400" b="1" dirty="0" smtClean="0">
                <a:solidFill>
                  <a:srgbClr val="FF0000"/>
                </a:solidFill>
                <a:ea typeface="Calibri"/>
              </a:rPr>
              <a:t>مباشر </a:t>
            </a:r>
          </a:p>
          <a:p>
            <a:pPr lvl="0" algn="l">
              <a:lnSpc>
                <a:spcPct val="115000"/>
              </a:lnSpc>
              <a:spcAft>
                <a:spcPts val="1000"/>
              </a:spcAft>
            </a:pPr>
            <a:r>
              <a:rPr lang="ar-EG" sz="5400" b="1" dirty="0" smtClean="0">
                <a:solidFill>
                  <a:srgbClr val="FF0000"/>
                </a:solidFill>
                <a:ea typeface="Calibri"/>
              </a:rPr>
              <a:t> </a:t>
            </a:r>
            <a:r>
              <a:rPr lang="en-US" sz="5400" b="1" dirty="0">
                <a:solidFill>
                  <a:srgbClr val="FF0000"/>
                </a:solidFill>
                <a:ea typeface="Calibri"/>
                <a:cs typeface="Arial"/>
              </a:rPr>
              <a:t>Direct disease production </a:t>
            </a:r>
            <a:endParaRPr lang="en-US" sz="2800" dirty="0">
              <a:solidFill>
                <a:srgbClr val="FF0000"/>
              </a:solidFill>
              <a:ea typeface="Calibri"/>
              <a:cs typeface="Arial"/>
            </a:endParaRPr>
          </a:p>
          <a:p>
            <a:pPr marL="228600" algn="just">
              <a:lnSpc>
                <a:spcPct val="115000"/>
              </a:lnSpc>
              <a:spcAft>
                <a:spcPts val="1000"/>
              </a:spcAft>
            </a:pPr>
            <a:r>
              <a:rPr lang="ar-EG" sz="4000" b="1" dirty="0">
                <a:ea typeface="Calibri"/>
              </a:rPr>
              <a:t>بعض الحشرات تحدث تلفا ميكانيكيا للانسجة التى تتغذى عليها فى حين ان البعض الاخر يحدث اضرارا للانسجة البعيدة عن موضع التغذية من اضرار موضعية الى تأثير جهازى عام يشمل جميع اجزاء النبات . وفى اغلب الاحوال تكون ميكانيكة الضرر غامضة. </a:t>
            </a:r>
            <a:endParaRPr lang="en-US" b="1" dirty="0">
              <a:ea typeface="Calibri"/>
              <a:cs typeface="Arial"/>
            </a:endParaRPr>
          </a:p>
        </p:txBody>
      </p:sp>
    </p:spTree>
    <p:extLst>
      <p:ext uri="{BB962C8B-B14F-4D97-AF65-F5344CB8AC3E}">
        <p14:creationId xmlns="" xmlns:p14="http://schemas.microsoft.com/office/powerpoint/2010/main" val="2861074755"/>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23528" y="287663"/>
            <a:ext cx="8604448" cy="5657959"/>
          </a:xfrm>
          <a:prstGeom prst="rect">
            <a:avLst/>
          </a:prstGeom>
        </p:spPr>
        <p:txBody>
          <a:bodyPr wrap="square">
            <a:spAutoFit/>
          </a:bodyPr>
          <a:lstStyle/>
          <a:p>
            <a:pPr marL="457200" algn="just">
              <a:lnSpc>
                <a:spcPct val="115000"/>
              </a:lnSpc>
              <a:spcAft>
                <a:spcPts val="1000"/>
              </a:spcAft>
              <a:tabLst>
                <a:tab pos="213995" algn="l"/>
              </a:tabLst>
            </a:pPr>
            <a:r>
              <a:rPr lang="ar-EG" sz="5400" b="1" dirty="0">
                <a:ea typeface="Calibri"/>
              </a:rPr>
              <a:t>تقسيم ظواهر نقل الحشرات لامراض النباتات </a:t>
            </a:r>
            <a:endParaRPr lang="en-US" sz="2400" dirty="0">
              <a:ea typeface="Calibri"/>
              <a:cs typeface="Arial"/>
            </a:endParaRPr>
          </a:p>
          <a:p>
            <a:pPr algn="l" rtl="0">
              <a:lnSpc>
                <a:spcPct val="115000"/>
              </a:lnSpc>
              <a:spcAft>
                <a:spcPts val="1000"/>
              </a:spcAft>
            </a:pPr>
            <a:r>
              <a:rPr lang="en-US" sz="3600" b="1" dirty="0">
                <a:solidFill>
                  <a:srgbClr val="002060"/>
                </a:solidFill>
                <a:ea typeface="Calibri"/>
                <a:cs typeface="Arial"/>
              </a:rPr>
              <a:t>The classification of the </a:t>
            </a:r>
            <a:r>
              <a:rPr lang="en-US" sz="3600" b="1" dirty="0" smtClean="0">
                <a:solidFill>
                  <a:srgbClr val="002060"/>
                </a:solidFill>
                <a:ea typeface="Calibri"/>
                <a:cs typeface="Arial"/>
              </a:rPr>
              <a:t>phenomena </a:t>
            </a:r>
            <a:r>
              <a:rPr lang="en-US" sz="3600" b="1" dirty="0">
                <a:solidFill>
                  <a:srgbClr val="002060"/>
                </a:solidFill>
                <a:ea typeface="Calibri"/>
                <a:cs typeface="Arial"/>
              </a:rPr>
              <a:t>of insect transmission of diseases.</a:t>
            </a:r>
            <a:endParaRPr lang="en-US" sz="1600" b="1" dirty="0">
              <a:solidFill>
                <a:srgbClr val="002060"/>
              </a:solidFill>
              <a:ea typeface="Calibri"/>
              <a:cs typeface="Arial"/>
            </a:endParaRPr>
          </a:p>
          <a:p>
            <a:pPr algn="just">
              <a:lnSpc>
                <a:spcPct val="115000"/>
              </a:lnSpc>
              <a:spcAft>
                <a:spcPts val="1000"/>
              </a:spcAft>
            </a:pPr>
            <a:r>
              <a:rPr lang="ar-EG" sz="4000" b="1" dirty="0" smtClean="0">
                <a:ea typeface="Calibri"/>
              </a:rPr>
              <a:t>قسم </a:t>
            </a:r>
            <a:r>
              <a:rPr lang="ar-EG" sz="4000" b="1" dirty="0">
                <a:ea typeface="Calibri"/>
              </a:rPr>
              <a:t>ليتش </a:t>
            </a:r>
            <a:r>
              <a:rPr lang="en-US" sz="3200" b="1" dirty="0">
                <a:latin typeface="Times New Roman" pitchFamily="18" charset="0"/>
                <a:ea typeface="Calibri"/>
                <a:cs typeface="Times New Roman" pitchFamily="18" charset="0"/>
              </a:rPr>
              <a:t>Leach</a:t>
            </a:r>
            <a:r>
              <a:rPr lang="ar-EG" sz="4000" b="1" dirty="0">
                <a:ea typeface="Calibri"/>
              </a:rPr>
              <a:t> الادوار التى تلعبها الحشرات فى الحشرات فى نشر وتطوير امراض النباتات الى الاقسام التالية :</a:t>
            </a:r>
            <a:endParaRPr lang="en-US" dirty="0">
              <a:ea typeface="Calibri"/>
              <a:cs typeface="Arial"/>
            </a:endParaRPr>
          </a:p>
        </p:txBody>
      </p:sp>
    </p:spTree>
    <p:extLst>
      <p:ext uri="{BB962C8B-B14F-4D97-AF65-F5344CB8AC3E}">
        <p14:creationId xmlns="" xmlns:p14="http://schemas.microsoft.com/office/powerpoint/2010/main" val="3617476936"/>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747" y="18601"/>
            <a:ext cx="9144000" cy="5657959"/>
          </a:xfrm>
          <a:prstGeom prst="rect">
            <a:avLst/>
          </a:prstGeom>
        </p:spPr>
        <p:txBody>
          <a:bodyPr wrap="square">
            <a:spAutoFit/>
          </a:bodyPr>
          <a:lstStyle/>
          <a:p>
            <a:pPr marL="342900" lvl="0" indent="-342900" algn="just">
              <a:lnSpc>
                <a:spcPct val="115000"/>
              </a:lnSpc>
              <a:spcAft>
                <a:spcPts val="1000"/>
              </a:spcAft>
              <a:buFont typeface="+mj-lt"/>
              <a:buAutoNum type="arabicPeriod"/>
            </a:pPr>
            <a:r>
              <a:rPr lang="ar-EG" sz="5400" b="1" dirty="0">
                <a:ea typeface="Calibri"/>
              </a:rPr>
              <a:t>تقوم الحشرات باحداث جروح فى النبات دون ان تنشر مسبب </a:t>
            </a:r>
            <a:r>
              <a:rPr lang="ar-EG" sz="5400" b="1" dirty="0" smtClean="0">
                <a:ea typeface="Calibri"/>
              </a:rPr>
              <a:t>مرضى:</a:t>
            </a:r>
            <a:endParaRPr lang="en-US" sz="2800" dirty="0">
              <a:ea typeface="Calibri"/>
              <a:cs typeface="Arial"/>
            </a:endParaRPr>
          </a:p>
          <a:p>
            <a:pPr marL="342900" lvl="0" indent="-342900">
              <a:lnSpc>
                <a:spcPct val="115000"/>
              </a:lnSpc>
              <a:spcAft>
                <a:spcPts val="1000"/>
              </a:spcAft>
              <a:buFont typeface="+mj-cs"/>
              <a:buAutoNum type="arabic1Minus"/>
            </a:pPr>
            <a:r>
              <a:rPr lang="ar-EG" sz="4800" b="1" dirty="0">
                <a:ea typeface="Calibri"/>
              </a:rPr>
              <a:t>الحشرة مسببة لمادة سامة – كما فى مرض ذبول الاناناس الذى يحدثه البق الدقيقى . </a:t>
            </a:r>
            <a:endParaRPr lang="en-US" sz="2400" dirty="0">
              <a:ea typeface="Calibri"/>
              <a:cs typeface="Arial"/>
            </a:endParaRPr>
          </a:p>
          <a:p>
            <a:pPr marL="342900" lvl="0" indent="-342900">
              <a:lnSpc>
                <a:spcPct val="115000"/>
              </a:lnSpc>
              <a:spcAft>
                <a:spcPts val="1000"/>
              </a:spcAft>
              <a:buFont typeface="+mj-cs"/>
              <a:buAutoNum type="arabic1Minus"/>
            </a:pPr>
            <a:r>
              <a:rPr lang="ar-EG" sz="4800" b="1" dirty="0">
                <a:ea typeface="Calibri"/>
              </a:rPr>
              <a:t>الحشرة غيرمسببة لمادة سامة – كيرقات الجعال ومرض التدرن التاجى ( </a:t>
            </a:r>
            <a:r>
              <a:rPr lang="en-US" sz="3600" b="1" dirty="0">
                <a:ea typeface="Calibri"/>
                <a:cs typeface="Arial"/>
              </a:rPr>
              <a:t>Crown gall</a:t>
            </a:r>
            <a:r>
              <a:rPr lang="ar-EG" sz="3600" b="1" dirty="0">
                <a:ea typeface="Calibri"/>
              </a:rPr>
              <a:t> </a:t>
            </a:r>
            <a:r>
              <a:rPr lang="ar-EG" sz="4800" b="1" dirty="0">
                <a:ea typeface="Calibri"/>
              </a:rPr>
              <a:t>) </a:t>
            </a:r>
            <a:endParaRPr lang="en-US" sz="2400" dirty="0">
              <a:ea typeface="Calibri"/>
              <a:cs typeface="Arial"/>
            </a:endParaRPr>
          </a:p>
        </p:txBody>
      </p:sp>
    </p:spTree>
    <p:extLst>
      <p:ext uri="{BB962C8B-B14F-4D97-AF65-F5344CB8AC3E}">
        <p14:creationId xmlns="" xmlns:p14="http://schemas.microsoft.com/office/powerpoint/2010/main" val="3382328528"/>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51520" y="359671"/>
            <a:ext cx="8748464" cy="4467890"/>
          </a:xfrm>
          <a:prstGeom prst="rect">
            <a:avLst/>
          </a:prstGeom>
        </p:spPr>
        <p:txBody>
          <a:bodyPr wrap="square">
            <a:spAutoFit/>
          </a:bodyPr>
          <a:lstStyle/>
          <a:p>
            <a:pPr marL="342900" lvl="0" indent="-342900" algn="just">
              <a:lnSpc>
                <a:spcPct val="115000"/>
              </a:lnSpc>
              <a:spcAft>
                <a:spcPts val="1000"/>
              </a:spcAft>
              <a:buFont typeface="+mj-lt"/>
              <a:buAutoNum type="arabicPeriod"/>
            </a:pPr>
            <a:r>
              <a:rPr lang="ar-EG" sz="4800" b="1" dirty="0">
                <a:ea typeface="Calibri"/>
              </a:rPr>
              <a:t>تقوم الحشرات بنشر مسببات المرض دون ان تحدث جروحا بالنبات.</a:t>
            </a:r>
            <a:endParaRPr lang="en-US" sz="2400" dirty="0">
              <a:ea typeface="Calibri"/>
              <a:cs typeface="Arial"/>
            </a:endParaRPr>
          </a:p>
          <a:p>
            <a:pPr marL="342900" lvl="0" indent="-342900" algn="just">
              <a:lnSpc>
                <a:spcPct val="115000"/>
              </a:lnSpc>
              <a:spcAft>
                <a:spcPts val="1000"/>
              </a:spcAft>
              <a:buFont typeface="+mj-cs"/>
              <a:buAutoNum type="arabic1Minus"/>
            </a:pPr>
            <a:r>
              <a:rPr lang="ar-EG" sz="4800" b="1" dirty="0">
                <a:ea typeface="Calibri"/>
              </a:rPr>
              <a:t>يحدث الانتشار بطريقة ميكانيكية فقط – كالرابطة الموجودة بين بعض انواع الذباب وفطر الارجوت</a:t>
            </a:r>
            <a:r>
              <a:rPr lang="ar-EG" sz="4800" b="1" dirty="0" smtClean="0">
                <a:ea typeface="Calibri"/>
              </a:rPr>
              <a:t>.</a:t>
            </a:r>
            <a:endParaRPr lang="en-US" sz="2400" dirty="0">
              <a:ea typeface="Calibri"/>
              <a:cs typeface="Arial"/>
            </a:endParaRPr>
          </a:p>
        </p:txBody>
      </p:sp>
    </p:spTree>
    <p:extLst>
      <p:ext uri="{BB962C8B-B14F-4D97-AF65-F5344CB8AC3E}">
        <p14:creationId xmlns="" xmlns:p14="http://schemas.microsoft.com/office/powerpoint/2010/main" val="2455004762"/>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23374"/>
            <a:ext cx="9144000" cy="6551537"/>
          </a:xfrm>
          <a:prstGeom prst="rect">
            <a:avLst/>
          </a:prstGeom>
        </p:spPr>
        <p:txBody>
          <a:bodyPr wrap="square">
            <a:spAutoFit/>
          </a:bodyPr>
          <a:lstStyle/>
          <a:p>
            <a:pPr lvl="0" algn="just">
              <a:lnSpc>
                <a:spcPct val="115000"/>
              </a:lnSpc>
              <a:spcAft>
                <a:spcPts val="1000"/>
              </a:spcAft>
            </a:pPr>
            <a:r>
              <a:rPr lang="ar-EG" sz="4800" b="1" dirty="0" smtClean="0">
                <a:solidFill>
                  <a:prstClr val="black"/>
                </a:solidFill>
                <a:ea typeface="Calibri"/>
              </a:rPr>
              <a:t>ب. الانتشار </a:t>
            </a:r>
            <a:r>
              <a:rPr lang="ar-EG" sz="4800" b="1" dirty="0">
                <a:solidFill>
                  <a:prstClr val="black"/>
                </a:solidFill>
                <a:ea typeface="Calibri"/>
              </a:rPr>
              <a:t>البيولوجى ( وهو نادر ) وفيه</a:t>
            </a:r>
            <a:r>
              <a:rPr lang="ar-EG" sz="4800" b="1" dirty="0" smtClean="0">
                <a:solidFill>
                  <a:prstClr val="black"/>
                </a:solidFill>
                <a:ea typeface="Calibri"/>
              </a:rPr>
              <a:t>:</a:t>
            </a:r>
          </a:p>
          <a:p>
            <a:pPr marL="342900" lvl="0" indent="-342900">
              <a:lnSpc>
                <a:spcPct val="115000"/>
              </a:lnSpc>
              <a:spcAft>
                <a:spcPts val="1000"/>
              </a:spcAft>
              <a:buFont typeface="+mj-lt"/>
              <a:buAutoNum type="arabicPeriod"/>
            </a:pPr>
            <a:r>
              <a:rPr lang="ar-EG" sz="4400" b="1" dirty="0">
                <a:ea typeface="Calibri"/>
              </a:rPr>
              <a:t>الحشرة غير اجبارية – مثل الذباب واللفحة النارية.</a:t>
            </a:r>
            <a:endParaRPr lang="en-US" sz="2000" dirty="0">
              <a:ea typeface="Calibri"/>
              <a:cs typeface="Arial"/>
            </a:endParaRPr>
          </a:p>
          <a:p>
            <a:pPr marL="342900" lvl="0" indent="-342900">
              <a:lnSpc>
                <a:spcPct val="115000"/>
              </a:lnSpc>
              <a:spcAft>
                <a:spcPts val="1000"/>
              </a:spcAft>
              <a:buFont typeface="+mj-lt"/>
              <a:buAutoNum type="arabicPeriod"/>
            </a:pPr>
            <a:r>
              <a:rPr lang="ar-EG" sz="4400" b="1" dirty="0">
                <a:ea typeface="Calibri"/>
              </a:rPr>
              <a:t>الحشرة اجبارية – ممكن من الناحية النظرية ولكن لا تعرف امثلة عنها.</a:t>
            </a:r>
            <a:endParaRPr lang="en-US" sz="2000" dirty="0">
              <a:ea typeface="Calibri"/>
              <a:cs typeface="Arial"/>
            </a:endParaRPr>
          </a:p>
          <a:p>
            <a:pPr marL="342900" lvl="0" indent="-342900">
              <a:lnSpc>
                <a:spcPct val="115000"/>
              </a:lnSpc>
              <a:spcAft>
                <a:spcPts val="1000"/>
              </a:spcAft>
              <a:buFont typeface="+mj-lt"/>
              <a:buAutoNum type="arabicPeriod"/>
            </a:pPr>
            <a:r>
              <a:rPr lang="ar-EG" sz="4400" b="1" dirty="0">
                <a:ea typeface="Calibri"/>
              </a:rPr>
              <a:t>تقوم الحشرة بنثر مسبب المرض احداث جروح فى النبات.</a:t>
            </a:r>
            <a:endParaRPr lang="en-US" sz="2000" dirty="0">
              <a:ea typeface="Calibri"/>
              <a:cs typeface="Arial"/>
            </a:endParaRPr>
          </a:p>
          <a:p>
            <a:pPr lvl="0" algn="just">
              <a:lnSpc>
                <a:spcPct val="115000"/>
              </a:lnSpc>
              <a:spcAft>
                <a:spcPts val="1000"/>
              </a:spcAft>
            </a:pPr>
            <a:endParaRPr lang="en-US" sz="2400" dirty="0">
              <a:solidFill>
                <a:prstClr val="black"/>
              </a:solidFill>
              <a:ea typeface="Calibri"/>
              <a:cs typeface="Arial"/>
            </a:endParaRPr>
          </a:p>
        </p:txBody>
      </p:sp>
    </p:spTree>
    <p:extLst>
      <p:ext uri="{BB962C8B-B14F-4D97-AF65-F5344CB8AC3E}">
        <p14:creationId xmlns="" xmlns:p14="http://schemas.microsoft.com/office/powerpoint/2010/main" val="3600185802"/>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9144000" cy="5914440"/>
          </a:xfrm>
          <a:prstGeom prst="rect">
            <a:avLst/>
          </a:prstGeom>
        </p:spPr>
        <p:txBody>
          <a:bodyPr wrap="square">
            <a:spAutoFit/>
          </a:bodyPr>
          <a:lstStyle/>
          <a:p>
            <a:pPr lvl="0" algn="just">
              <a:lnSpc>
                <a:spcPct val="115000"/>
              </a:lnSpc>
              <a:spcAft>
                <a:spcPts val="1000"/>
              </a:spcAft>
            </a:pPr>
            <a:r>
              <a:rPr lang="ar-EG" sz="4800" b="1" dirty="0" smtClean="0">
                <a:solidFill>
                  <a:prstClr val="black"/>
                </a:solidFill>
                <a:ea typeface="Calibri"/>
              </a:rPr>
              <a:t>3</a:t>
            </a:r>
            <a:r>
              <a:rPr lang="ar-EG" sz="3600" b="1" dirty="0" smtClean="0">
                <a:solidFill>
                  <a:prstClr val="black"/>
                </a:solidFill>
                <a:ea typeface="Calibri"/>
              </a:rPr>
              <a:t>. تقوم </a:t>
            </a:r>
            <a:r>
              <a:rPr lang="ar-EG" sz="3600" b="1" dirty="0">
                <a:solidFill>
                  <a:prstClr val="black"/>
                </a:solidFill>
                <a:ea typeface="Calibri"/>
              </a:rPr>
              <a:t>الحشرة بنثر مسبب المرض </a:t>
            </a:r>
            <a:r>
              <a:rPr lang="ar-EG" sz="3600" b="1" dirty="0" smtClean="0">
                <a:solidFill>
                  <a:prstClr val="black"/>
                </a:solidFill>
                <a:ea typeface="Calibri"/>
              </a:rPr>
              <a:t>بإحداث </a:t>
            </a:r>
            <a:r>
              <a:rPr lang="ar-EG" sz="3600" b="1" dirty="0">
                <a:solidFill>
                  <a:prstClr val="black"/>
                </a:solidFill>
                <a:ea typeface="Calibri"/>
              </a:rPr>
              <a:t>جروح فى النبات</a:t>
            </a:r>
            <a:r>
              <a:rPr lang="ar-EG" sz="3600" b="1" dirty="0" smtClean="0">
                <a:solidFill>
                  <a:prstClr val="black"/>
                </a:solidFill>
                <a:ea typeface="Calibri"/>
              </a:rPr>
              <a:t>.</a:t>
            </a:r>
          </a:p>
          <a:p>
            <a:pPr marL="342900" lvl="0" indent="-342900" algn="just">
              <a:lnSpc>
                <a:spcPct val="115000"/>
              </a:lnSpc>
              <a:spcAft>
                <a:spcPts val="1000"/>
              </a:spcAft>
              <a:buFont typeface="+mj-cs"/>
              <a:buAutoNum type="arabic1Minus"/>
            </a:pPr>
            <a:r>
              <a:rPr lang="ar-EG" sz="3600" b="1" dirty="0">
                <a:ea typeface="Calibri"/>
              </a:rPr>
              <a:t>يحدث الانتشار بطريقة ميكانيكية – مثل خنافس قلف الدردار ومرض الدردار الهولندى.</a:t>
            </a:r>
            <a:endParaRPr lang="en-US" sz="1600" dirty="0">
              <a:ea typeface="Calibri"/>
              <a:cs typeface="Arial"/>
            </a:endParaRPr>
          </a:p>
          <a:p>
            <a:pPr marL="342900" lvl="0" indent="-342900" algn="just">
              <a:lnSpc>
                <a:spcPct val="115000"/>
              </a:lnSpc>
              <a:spcAft>
                <a:spcPts val="1000"/>
              </a:spcAft>
              <a:buFont typeface="+mj-cs"/>
              <a:buAutoNum type="arabic1Minus"/>
            </a:pPr>
            <a:r>
              <a:rPr lang="ar-EG" sz="3600" b="1" dirty="0">
                <a:ea typeface="Calibri"/>
              </a:rPr>
              <a:t>الانتشار بيولوجى وفيه:</a:t>
            </a:r>
            <a:endParaRPr lang="en-US" sz="1600" dirty="0">
              <a:ea typeface="Calibri"/>
              <a:cs typeface="Arial"/>
            </a:endParaRPr>
          </a:p>
          <a:p>
            <a:pPr marL="342900" lvl="0" indent="-342900" algn="just">
              <a:lnSpc>
                <a:spcPct val="115000"/>
              </a:lnSpc>
              <a:spcAft>
                <a:spcPts val="1000"/>
              </a:spcAft>
              <a:buFont typeface="+mj-lt"/>
              <a:buAutoNum type="arabicPeriod"/>
            </a:pPr>
            <a:r>
              <a:rPr lang="ar-EG" sz="3600" b="1" dirty="0">
                <a:ea typeface="Calibri"/>
              </a:rPr>
              <a:t>الحشرة غير اجبارية – مثل ذبابة الزيتون ومرض تعقد الزيتون ( </a:t>
            </a:r>
            <a:r>
              <a:rPr lang="en-US" sz="2800" b="1" dirty="0">
                <a:ea typeface="Calibri"/>
                <a:cs typeface="Arial"/>
              </a:rPr>
              <a:t>olive knot</a:t>
            </a:r>
            <a:r>
              <a:rPr lang="ar-EG" sz="3600" b="1" dirty="0">
                <a:ea typeface="Calibri"/>
              </a:rPr>
              <a:t> ).</a:t>
            </a:r>
            <a:endParaRPr lang="en-US" sz="1600" dirty="0">
              <a:ea typeface="Calibri"/>
              <a:cs typeface="Arial"/>
            </a:endParaRPr>
          </a:p>
          <a:p>
            <a:pPr marL="342900" lvl="0" indent="-342900" algn="just">
              <a:lnSpc>
                <a:spcPct val="115000"/>
              </a:lnSpc>
              <a:spcAft>
                <a:spcPts val="1000"/>
              </a:spcAft>
              <a:buFont typeface="+mj-lt"/>
              <a:buAutoNum type="arabicPeriod"/>
            </a:pPr>
            <a:r>
              <a:rPr lang="ar-EG" sz="3600" b="1" dirty="0">
                <a:ea typeface="Calibri"/>
              </a:rPr>
              <a:t>الحشرة اجبارية – مثل خنافس القرعيات والذبول البكتيرى فى القرعيات ومثل ذبابة التفاح والتعفن البكتيرى فى التفاح</a:t>
            </a:r>
            <a:r>
              <a:rPr lang="ar-EG" sz="3600" b="1" dirty="0" smtClean="0">
                <a:ea typeface="Calibri"/>
              </a:rPr>
              <a:t>.</a:t>
            </a:r>
            <a:endParaRPr lang="en-US" sz="1600" dirty="0">
              <a:ea typeface="Calibri"/>
              <a:cs typeface="Arial"/>
            </a:endParaRPr>
          </a:p>
        </p:txBody>
      </p:sp>
    </p:spTree>
    <p:extLst>
      <p:ext uri="{BB962C8B-B14F-4D97-AF65-F5344CB8AC3E}">
        <p14:creationId xmlns="" xmlns:p14="http://schemas.microsoft.com/office/powerpoint/2010/main" val="1528779211"/>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79512" y="116632"/>
            <a:ext cx="8748464" cy="5892960"/>
          </a:xfrm>
          <a:prstGeom prst="rect">
            <a:avLst/>
          </a:prstGeom>
        </p:spPr>
        <p:txBody>
          <a:bodyPr wrap="square">
            <a:spAutoFit/>
          </a:bodyPr>
          <a:lstStyle/>
          <a:p>
            <a:pPr>
              <a:lnSpc>
                <a:spcPct val="115000"/>
              </a:lnSpc>
              <a:spcAft>
                <a:spcPts val="1000"/>
              </a:spcAft>
            </a:pPr>
            <a:r>
              <a:rPr lang="ar-EG" sz="5400" b="1" dirty="0">
                <a:ea typeface="Calibri"/>
              </a:rPr>
              <a:t>ويجب ملاحظة ان </a:t>
            </a:r>
            <a:r>
              <a:rPr lang="ar-EG" sz="5400" b="1" dirty="0" smtClean="0">
                <a:ea typeface="Calibri"/>
              </a:rPr>
              <a:t>الاصطلاح</a:t>
            </a:r>
          </a:p>
          <a:p>
            <a:pPr algn="just">
              <a:lnSpc>
                <a:spcPct val="115000"/>
              </a:lnSpc>
              <a:spcAft>
                <a:spcPts val="1000"/>
              </a:spcAft>
            </a:pPr>
            <a:r>
              <a:rPr lang="ar-EG" sz="5400" b="1" dirty="0" smtClean="0">
                <a:ea typeface="Calibri"/>
              </a:rPr>
              <a:t> </a:t>
            </a:r>
            <a:r>
              <a:rPr lang="ar-EG" sz="5400" b="1" dirty="0">
                <a:ea typeface="Calibri"/>
              </a:rPr>
              <a:t>" بيولوجى " استعمل فى المراجع بمعانى مختلفة ، ومن الناحية الحرفية فان اى صورة من صور نقل الحشرات للامراض تعتبر بيولوجية وذلك لتدخل كائنات حية فى الامر . </a:t>
            </a:r>
            <a:endParaRPr lang="en-US" sz="2800" dirty="0">
              <a:ea typeface="Calibri"/>
              <a:cs typeface="Arial"/>
            </a:endParaRPr>
          </a:p>
        </p:txBody>
      </p:sp>
    </p:spTree>
    <p:extLst>
      <p:ext uri="{BB962C8B-B14F-4D97-AF65-F5344CB8AC3E}">
        <p14:creationId xmlns="" xmlns:p14="http://schemas.microsoft.com/office/powerpoint/2010/main" val="1134536285"/>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51520" y="188640"/>
            <a:ext cx="8676456" cy="5764720"/>
          </a:xfrm>
          <a:prstGeom prst="rect">
            <a:avLst/>
          </a:prstGeom>
        </p:spPr>
        <p:txBody>
          <a:bodyPr wrap="square">
            <a:spAutoFit/>
          </a:bodyPr>
          <a:lstStyle/>
          <a:p>
            <a:pPr algn="just">
              <a:lnSpc>
                <a:spcPct val="115000"/>
              </a:lnSpc>
              <a:spcAft>
                <a:spcPts val="1000"/>
              </a:spcAft>
            </a:pPr>
            <a:r>
              <a:rPr lang="ar-EG" sz="5400" b="1" dirty="0" smtClean="0">
                <a:ea typeface="Calibri"/>
              </a:rPr>
              <a:t>وفى </a:t>
            </a:r>
            <a:r>
              <a:rPr lang="ar-EG" sz="5400" b="1" dirty="0">
                <a:ea typeface="Calibri"/>
              </a:rPr>
              <a:t>امراض النباتات يقصد بالنقل البيولوجى ان مسبب المرض يعيش ويتكاثر داخل جسم الحشرة الناقلة ، وحينما يذكر النقل البيولوجى فى موضوع الامراض الفيروسية فانه يكون بمعنى مختلف قليلا .</a:t>
            </a:r>
            <a:endParaRPr lang="en-US" sz="2800" dirty="0">
              <a:ea typeface="Calibri"/>
              <a:cs typeface="Arial"/>
            </a:endParaRPr>
          </a:p>
        </p:txBody>
      </p:sp>
    </p:spTree>
    <p:extLst>
      <p:ext uri="{BB962C8B-B14F-4D97-AF65-F5344CB8AC3E}">
        <p14:creationId xmlns="" xmlns:p14="http://schemas.microsoft.com/office/powerpoint/2010/main" val="855948729"/>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51520" y="188640"/>
            <a:ext cx="8748464" cy="5764720"/>
          </a:xfrm>
          <a:prstGeom prst="rect">
            <a:avLst/>
          </a:prstGeom>
        </p:spPr>
        <p:txBody>
          <a:bodyPr wrap="square">
            <a:spAutoFit/>
          </a:bodyPr>
          <a:lstStyle/>
          <a:p>
            <a:pPr algn="just">
              <a:lnSpc>
                <a:spcPct val="115000"/>
              </a:lnSpc>
              <a:spcAft>
                <a:spcPts val="1000"/>
              </a:spcAft>
            </a:pPr>
            <a:r>
              <a:rPr lang="ar-EG" sz="5400" b="1" dirty="0">
                <a:ea typeface="Calibri"/>
              </a:rPr>
              <a:t>وفى امراض النباتات لا يكون اصطلاح " النقل البيولوجى " مرادفا لاصطلاح " النقل الدورى " – </a:t>
            </a:r>
            <a:r>
              <a:rPr lang="ar-EG" sz="5400" b="1" dirty="0" smtClean="0">
                <a:ea typeface="Calibri"/>
              </a:rPr>
              <a:t>اذ </a:t>
            </a:r>
            <a:r>
              <a:rPr lang="ar-EG" sz="5400" b="1" dirty="0">
                <a:ea typeface="Calibri"/>
              </a:rPr>
              <a:t>ان النقل الدورى لا يكون الا حينما تقوم الحشرة الناقلة بدور العائل الوسطى للطور الجنسى فى دورة حياة مسبب المرض.</a:t>
            </a:r>
            <a:endParaRPr lang="en-US" sz="2800" dirty="0">
              <a:ea typeface="Calibri"/>
              <a:cs typeface="Arial"/>
            </a:endParaRPr>
          </a:p>
        </p:txBody>
      </p:sp>
    </p:spTree>
    <p:extLst>
      <p:ext uri="{BB962C8B-B14F-4D97-AF65-F5344CB8AC3E}">
        <p14:creationId xmlns="" xmlns:p14="http://schemas.microsoft.com/office/powerpoint/2010/main" val="116951621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9552" y="688159"/>
            <a:ext cx="8208912" cy="5189113"/>
          </a:xfrm>
          <a:prstGeom prst="rect">
            <a:avLst/>
          </a:prstGeom>
        </p:spPr>
        <p:txBody>
          <a:bodyPr wrap="square">
            <a:spAutoFit/>
          </a:bodyPr>
          <a:lstStyle/>
          <a:p>
            <a:pPr marL="228600">
              <a:lnSpc>
                <a:spcPct val="115000"/>
              </a:lnSpc>
              <a:spcAft>
                <a:spcPts val="1000"/>
              </a:spcAft>
            </a:pPr>
            <a:r>
              <a:rPr lang="ar-EG" sz="4800" b="1" dirty="0">
                <a:ea typeface="Calibri"/>
              </a:rPr>
              <a:t>فى بعض الحالات توجد ادلة مقنعة بان الحشرات تحقن مادة سامة فى انسجة النبات وفى حالات اخرى يحدث </a:t>
            </a:r>
            <a:r>
              <a:rPr lang="ar-EG" sz="4800" b="1" dirty="0" smtClean="0">
                <a:ea typeface="Calibri"/>
              </a:rPr>
              <a:t> اضطراب </a:t>
            </a:r>
            <a:r>
              <a:rPr lang="ar-EG" sz="4800" b="1" dirty="0">
                <a:ea typeface="Calibri"/>
              </a:rPr>
              <a:t>فى العمليات الفسيولوجية نتيجة احداث الضرر الميكانيكى الموضعى الذى يحدث للانسجة الحيوية.</a:t>
            </a:r>
            <a:endParaRPr lang="en-US" sz="2400" b="1" dirty="0">
              <a:ea typeface="Calibri"/>
              <a:cs typeface="Arial"/>
            </a:endParaRPr>
          </a:p>
        </p:txBody>
      </p:sp>
    </p:spTree>
    <p:extLst>
      <p:ext uri="{BB962C8B-B14F-4D97-AF65-F5344CB8AC3E}">
        <p14:creationId xmlns="" xmlns:p14="http://schemas.microsoft.com/office/powerpoint/2010/main" val="30874704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23528" y="178223"/>
            <a:ext cx="8352928" cy="6339171"/>
          </a:xfrm>
          <a:prstGeom prst="rect">
            <a:avLst/>
          </a:prstGeom>
        </p:spPr>
        <p:txBody>
          <a:bodyPr wrap="square">
            <a:spAutoFit/>
          </a:bodyPr>
          <a:lstStyle/>
          <a:p>
            <a:pPr marL="228600" algn="just">
              <a:lnSpc>
                <a:spcPct val="115000"/>
              </a:lnSpc>
              <a:spcAft>
                <a:spcPts val="1000"/>
              </a:spcAft>
            </a:pPr>
            <a:r>
              <a:rPr lang="ar-EG" sz="3600" b="1" dirty="0">
                <a:latin typeface="Times New Roman" pitchFamily="18" charset="0"/>
                <a:ea typeface="Calibri"/>
                <a:cs typeface="Times New Roman" pitchFamily="18" charset="0"/>
              </a:rPr>
              <a:t>ومن امثلة هذه الامراض غير الطفيلية ( </a:t>
            </a:r>
            <a:r>
              <a:rPr lang="en-US" sz="3600" b="1" dirty="0" smtClean="0">
                <a:latin typeface="Times New Roman" pitchFamily="18" charset="0"/>
                <a:ea typeface="Calibri"/>
                <a:cs typeface="Times New Roman" pitchFamily="18" charset="0"/>
              </a:rPr>
              <a:t>Non parasitic</a:t>
            </a:r>
            <a:r>
              <a:rPr lang="ar-EG" sz="3600" b="1" dirty="0" smtClean="0">
                <a:latin typeface="Times New Roman" pitchFamily="18" charset="0"/>
                <a:ea typeface="Calibri"/>
                <a:cs typeface="Times New Roman" pitchFamily="18" charset="0"/>
              </a:rPr>
              <a:t> ) </a:t>
            </a:r>
            <a:r>
              <a:rPr lang="ar-EG" sz="3600" b="1" dirty="0">
                <a:latin typeface="Times New Roman" pitchFamily="18" charset="0"/>
                <a:ea typeface="Calibri"/>
                <a:cs typeface="Times New Roman" pitchFamily="18" charset="0"/>
              </a:rPr>
              <a:t>التى تتسبب عن:</a:t>
            </a:r>
            <a:endParaRPr lang="en-US" sz="3600" b="1" dirty="0">
              <a:latin typeface="Times New Roman" pitchFamily="18" charset="0"/>
              <a:ea typeface="Calibri"/>
              <a:cs typeface="Times New Roman" pitchFamily="18" charset="0"/>
            </a:endParaRPr>
          </a:p>
          <a:p>
            <a:pPr marL="342900" lvl="0" indent="-342900" algn="just">
              <a:lnSpc>
                <a:spcPct val="115000"/>
              </a:lnSpc>
              <a:spcAft>
                <a:spcPts val="1000"/>
              </a:spcAft>
              <a:buFont typeface="+mj-lt"/>
              <a:buAutoNum type="arabicPeriod"/>
            </a:pPr>
            <a:r>
              <a:rPr lang="ar-EG" sz="3600" b="1" dirty="0">
                <a:latin typeface="Times New Roman" pitchFamily="18" charset="0"/>
                <a:ea typeface="Calibri"/>
                <a:cs typeface="Times New Roman" pitchFamily="18" charset="0"/>
              </a:rPr>
              <a:t>مرض </a:t>
            </a:r>
            <a:r>
              <a:rPr lang="ar-EG" sz="3600" b="1" dirty="0" smtClean="0">
                <a:latin typeface="Times New Roman" pitchFamily="18" charset="0"/>
                <a:ea typeface="Calibri"/>
                <a:cs typeface="Times New Roman" pitchFamily="18" charset="0"/>
              </a:rPr>
              <a:t>احتراق البطاطس</a:t>
            </a:r>
            <a:r>
              <a:rPr lang="en-US" sz="3600" dirty="0" smtClean="0">
                <a:latin typeface="Times New Roman" pitchFamily="18" charset="0"/>
                <a:cs typeface="Times New Roman" pitchFamily="18" charset="0"/>
              </a:rPr>
              <a:t> hopper burn </a:t>
            </a:r>
            <a:r>
              <a:rPr lang="ar-EG" sz="3600" dirty="0" smtClean="0">
                <a:latin typeface="Times New Roman" pitchFamily="18" charset="0"/>
                <a:cs typeface="Times New Roman" pitchFamily="18" charset="0"/>
              </a:rPr>
              <a:t>للتعبير عن الضرر الناشئ عن الاصابه بالنطاطات</a:t>
            </a:r>
            <a:br>
              <a:rPr lang="ar-EG" sz="3600" dirty="0" smtClean="0">
                <a:latin typeface="Times New Roman" pitchFamily="18" charset="0"/>
                <a:cs typeface="Times New Roman" pitchFamily="18" charset="0"/>
              </a:rPr>
            </a:br>
            <a:r>
              <a:rPr lang="ar-EG" sz="3600" b="1" dirty="0" smtClean="0">
                <a:latin typeface="Times New Roman" pitchFamily="18" charset="0"/>
                <a:ea typeface="Calibri"/>
                <a:cs typeface="Times New Roman" pitchFamily="18" charset="0"/>
              </a:rPr>
              <a:t>الذي </a:t>
            </a:r>
            <a:r>
              <a:rPr lang="ar-EG" sz="3600" b="1" dirty="0">
                <a:latin typeface="Times New Roman" pitchFamily="18" charset="0"/>
                <a:ea typeface="Calibri"/>
                <a:cs typeface="Times New Roman" pitchFamily="18" charset="0"/>
              </a:rPr>
              <a:t>تسببه نطاطات الاوراق .</a:t>
            </a:r>
            <a:endParaRPr lang="en-US" sz="3600" b="1" dirty="0">
              <a:latin typeface="Times New Roman" pitchFamily="18" charset="0"/>
              <a:ea typeface="Calibri"/>
              <a:cs typeface="Times New Roman" pitchFamily="18" charset="0"/>
            </a:endParaRPr>
          </a:p>
          <a:p>
            <a:pPr marL="342900" lvl="0" indent="-342900" algn="just">
              <a:lnSpc>
                <a:spcPct val="115000"/>
              </a:lnSpc>
              <a:spcAft>
                <a:spcPts val="1000"/>
              </a:spcAft>
              <a:buFont typeface="+mj-lt"/>
              <a:buAutoNum type="arabicPeriod"/>
            </a:pPr>
            <a:r>
              <a:rPr lang="ar-EG" sz="3600" b="1" dirty="0">
                <a:latin typeface="Times New Roman" pitchFamily="18" charset="0"/>
                <a:ea typeface="Calibri"/>
                <a:cs typeface="Times New Roman" pitchFamily="18" charset="0"/>
              </a:rPr>
              <a:t>مرض ذبول الاناناس الذى يحدثه البق الدقيقى </a:t>
            </a:r>
            <a:endParaRPr lang="en-US" sz="3600" b="1" dirty="0">
              <a:latin typeface="Times New Roman" pitchFamily="18" charset="0"/>
              <a:ea typeface="Calibri"/>
              <a:cs typeface="Times New Roman" pitchFamily="18" charset="0"/>
            </a:endParaRPr>
          </a:p>
          <a:p>
            <a:pPr marL="342900" indent="-342900" algn="just">
              <a:lnSpc>
                <a:spcPct val="115000"/>
              </a:lnSpc>
              <a:spcAft>
                <a:spcPts val="1000"/>
              </a:spcAft>
              <a:buFont typeface="+mj-lt"/>
              <a:buAutoNum type="arabicPeriod"/>
            </a:pPr>
            <a:r>
              <a:rPr lang="ar-EG" sz="3600" b="1" dirty="0">
                <a:latin typeface="Times New Roman" pitchFamily="18" charset="0"/>
                <a:ea typeface="Calibri"/>
                <a:cs typeface="Times New Roman" pitchFamily="18" charset="0"/>
              </a:rPr>
              <a:t>مرض اصفرار </a:t>
            </a:r>
            <a:r>
              <a:rPr lang="ar-EG" sz="3600" b="1" dirty="0" smtClean="0">
                <a:latin typeface="Times New Roman" pitchFamily="18" charset="0"/>
                <a:ea typeface="Calibri"/>
                <a:cs typeface="Times New Roman" pitchFamily="18" charset="0"/>
              </a:rPr>
              <a:t>البطاطس</a:t>
            </a:r>
            <a:r>
              <a:rPr lang="en-US" sz="3600" b="1" dirty="0" smtClean="0">
                <a:latin typeface="Times New Roman" pitchFamily="18" charset="0"/>
                <a:ea typeface="Calibri"/>
                <a:cs typeface="Times New Roman" pitchFamily="18" charset="0"/>
              </a:rPr>
              <a:t>Yellows of potatoes </a:t>
            </a:r>
            <a:r>
              <a:rPr lang="en-US" sz="3600" b="1" dirty="0">
                <a:latin typeface="Times New Roman" pitchFamily="18" charset="0"/>
                <a:ea typeface="Calibri"/>
                <a:cs typeface="Times New Roman" pitchFamily="18" charset="0"/>
              </a:rPr>
              <a:t>disease</a:t>
            </a:r>
            <a:r>
              <a:rPr lang="en-US" sz="3600" b="1" dirty="0">
                <a:solidFill>
                  <a:prstClr val="black"/>
                </a:solidFill>
                <a:latin typeface="Times New Roman" pitchFamily="18" charset="0"/>
                <a:ea typeface="Calibri"/>
                <a:cs typeface="Times New Roman" pitchFamily="18" charset="0"/>
              </a:rPr>
              <a:t> </a:t>
            </a:r>
            <a:endParaRPr lang="en-US" sz="3600" b="1" dirty="0" smtClean="0">
              <a:latin typeface="Times New Roman" pitchFamily="18" charset="0"/>
              <a:ea typeface="Calibri"/>
              <a:cs typeface="Times New Roman" pitchFamily="18" charset="0"/>
            </a:endParaRPr>
          </a:p>
          <a:p>
            <a:pPr lvl="0" algn="just">
              <a:lnSpc>
                <a:spcPct val="115000"/>
              </a:lnSpc>
              <a:spcAft>
                <a:spcPts val="1000"/>
              </a:spcAft>
            </a:pPr>
            <a:r>
              <a:rPr lang="ar-EG" sz="3600" b="1" dirty="0">
                <a:latin typeface="Times New Roman" pitchFamily="18" charset="0"/>
                <a:ea typeface="Calibri"/>
                <a:cs typeface="Times New Roman" pitchFamily="18" charset="0"/>
              </a:rPr>
              <a:t> </a:t>
            </a:r>
            <a:r>
              <a:rPr lang="ar-EG" sz="3600" b="1" dirty="0" smtClean="0">
                <a:latin typeface="Times New Roman" pitchFamily="18" charset="0"/>
                <a:ea typeface="Calibri"/>
                <a:cs typeface="Times New Roman" pitchFamily="18" charset="0"/>
              </a:rPr>
              <a:t>  الذى </a:t>
            </a:r>
            <a:r>
              <a:rPr lang="ar-EG" sz="3600" b="1" dirty="0">
                <a:latin typeface="Times New Roman" pitchFamily="18" charset="0"/>
                <a:ea typeface="Calibri"/>
                <a:cs typeface="Times New Roman" pitchFamily="18" charset="0"/>
              </a:rPr>
              <a:t>تحدثه حشرات </a:t>
            </a:r>
            <a:r>
              <a:rPr lang="ar-EG" sz="3600" b="1" dirty="0" smtClean="0">
                <a:latin typeface="Times New Roman" pitchFamily="18" charset="0"/>
                <a:ea typeface="Calibri"/>
                <a:cs typeface="Times New Roman" pitchFamily="18" charset="0"/>
              </a:rPr>
              <a:t>نصفيات الاحنحة</a:t>
            </a:r>
            <a:r>
              <a:rPr lang="ar-EG" sz="3600" b="1" dirty="0">
                <a:latin typeface="Times New Roman" pitchFamily="18" charset="0"/>
                <a:ea typeface="Calibri"/>
                <a:cs typeface="Times New Roman" pitchFamily="18" charset="0"/>
              </a:rPr>
              <a:t>.</a:t>
            </a:r>
            <a:endParaRPr lang="en-US" sz="3600" b="1" dirty="0" smtClean="0">
              <a:latin typeface="Times New Roman" pitchFamily="18" charset="0"/>
              <a:ea typeface="Calibri"/>
              <a:cs typeface="Times New Roman" pitchFamily="18" charset="0"/>
            </a:endParaRPr>
          </a:p>
        </p:txBody>
      </p:sp>
    </p:spTree>
    <p:extLst>
      <p:ext uri="{BB962C8B-B14F-4D97-AF65-F5344CB8AC3E}">
        <p14:creationId xmlns="" xmlns:p14="http://schemas.microsoft.com/office/powerpoint/2010/main" val="144243370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27384"/>
            <a:ext cx="9144000" cy="6645922"/>
          </a:xfrm>
          <a:prstGeom prst="rect">
            <a:avLst/>
          </a:prstGeom>
        </p:spPr>
        <p:txBody>
          <a:bodyPr wrap="square">
            <a:spAutoFit/>
          </a:bodyPr>
          <a:lstStyle/>
          <a:p>
            <a:pPr marL="342900" lvl="0" indent="-342900">
              <a:lnSpc>
                <a:spcPct val="115000"/>
              </a:lnSpc>
              <a:spcAft>
                <a:spcPts val="1000"/>
              </a:spcAft>
            </a:pPr>
            <a:r>
              <a:rPr lang="en-US" sz="4400" b="1" dirty="0" smtClean="0">
                <a:solidFill>
                  <a:srgbClr val="FF0000"/>
                </a:solidFill>
                <a:ea typeface="Calibri"/>
              </a:rPr>
              <a:t> -2</a:t>
            </a:r>
            <a:r>
              <a:rPr lang="ar-EG" sz="4400" b="1" dirty="0" smtClean="0">
                <a:solidFill>
                  <a:srgbClr val="FF0000"/>
                </a:solidFill>
                <a:ea typeface="Calibri"/>
              </a:rPr>
              <a:t>نشر </a:t>
            </a:r>
            <a:r>
              <a:rPr lang="ar-EG" sz="4400" b="1" dirty="0">
                <a:solidFill>
                  <a:srgbClr val="FF0000"/>
                </a:solidFill>
                <a:ea typeface="Calibri"/>
              </a:rPr>
              <a:t>المسبب </a:t>
            </a:r>
            <a:r>
              <a:rPr lang="ar-EG" sz="4400" b="1" dirty="0" smtClean="0">
                <a:solidFill>
                  <a:srgbClr val="FF0000"/>
                </a:solidFill>
                <a:ea typeface="Calibri"/>
              </a:rPr>
              <a:t>المرضى</a:t>
            </a:r>
          </a:p>
          <a:p>
            <a:pPr lvl="0" algn="l">
              <a:lnSpc>
                <a:spcPct val="115000"/>
              </a:lnSpc>
              <a:spcAft>
                <a:spcPts val="1000"/>
              </a:spcAft>
            </a:pPr>
            <a:r>
              <a:rPr lang="en-US" sz="4400" b="1" dirty="0" smtClean="0">
                <a:solidFill>
                  <a:srgbClr val="FF0000"/>
                </a:solidFill>
                <a:ea typeface="Calibri"/>
                <a:cs typeface="Arial"/>
              </a:rPr>
              <a:t>Dissemination </a:t>
            </a:r>
            <a:r>
              <a:rPr lang="en-US" sz="4400" b="1" dirty="0">
                <a:solidFill>
                  <a:srgbClr val="FF0000"/>
                </a:solidFill>
                <a:ea typeface="Calibri"/>
                <a:cs typeface="Arial"/>
              </a:rPr>
              <a:t>of the </a:t>
            </a:r>
            <a:r>
              <a:rPr lang="en-US" sz="4400" b="1" dirty="0" smtClean="0">
                <a:solidFill>
                  <a:srgbClr val="FF0000"/>
                </a:solidFill>
                <a:ea typeface="Calibri"/>
                <a:cs typeface="Arial"/>
              </a:rPr>
              <a:t>pathogen</a:t>
            </a:r>
            <a:endParaRPr lang="en-US" sz="2000" b="1" dirty="0">
              <a:solidFill>
                <a:srgbClr val="FF0000"/>
              </a:solidFill>
              <a:ea typeface="Calibri"/>
              <a:cs typeface="Arial"/>
            </a:endParaRPr>
          </a:p>
          <a:p>
            <a:pPr algn="just"/>
            <a:r>
              <a:rPr lang="ar-EG" sz="4400" b="1" dirty="0" smtClean="0">
                <a:ea typeface="Calibri"/>
              </a:rPr>
              <a:t>عند </a:t>
            </a:r>
            <a:r>
              <a:rPr lang="ar-EG" sz="4400" b="1" dirty="0">
                <a:ea typeface="Calibri"/>
              </a:rPr>
              <a:t>ملائمة الظروف تقوم غالبية </a:t>
            </a:r>
            <a:r>
              <a:rPr lang="ar-EG" sz="4400" b="1" dirty="0" smtClean="0">
                <a:ea typeface="Calibri"/>
              </a:rPr>
              <a:t>مسببات </a:t>
            </a:r>
            <a:r>
              <a:rPr lang="ar-EG" sz="4400" b="1" dirty="0">
                <a:ea typeface="Calibri"/>
              </a:rPr>
              <a:t>الامراض بانتاج كمية كبيرة نسبيا من اللقاح او الطعم (</a:t>
            </a:r>
            <a:r>
              <a:rPr lang="en-US" sz="4400" b="1" dirty="0">
                <a:ea typeface="Calibri"/>
                <a:cs typeface="Arial"/>
              </a:rPr>
              <a:t>inoculums</a:t>
            </a:r>
            <a:r>
              <a:rPr lang="ar-EG" sz="4400" b="1" dirty="0">
                <a:ea typeface="Calibri"/>
              </a:rPr>
              <a:t>) ولكى يمكن ان يتكرر حدوث </a:t>
            </a:r>
            <a:r>
              <a:rPr lang="ar-EG" sz="4400" b="1" dirty="0" smtClean="0">
                <a:ea typeface="Calibri"/>
              </a:rPr>
              <a:t>العدوى </a:t>
            </a:r>
            <a:r>
              <a:rPr lang="ar-EG" sz="4400" b="1" dirty="0">
                <a:ea typeface="Calibri"/>
              </a:rPr>
              <a:t>فانه يلزم نشر هذا اللقاح الى نباتات جديدة. ويتوقف انتشار امراض النباتات وظهور الاوبئة </a:t>
            </a:r>
            <a:r>
              <a:rPr lang="ar-EG" sz="4400" b="1" dirty="0" smtClean="0">
                <a:ea typeface="Calibri"/>
              </a:rPr>
              <a:t>(</a:t>
            </a:r>
            <a:r>
              <a:rPr lang="en-US" sz="4400" b="1" dirty="0" err="1" smtClean="0">
                <a:ea typeface="Calibri"/>
              </a:rPr>
              <a:t>E</a:t>
            </a:r>
            <a:r>
              <a:rPr lang="en-US" sz="4400" b="1" dirty="0" err="1" smtClean="0">
                <a:ea typeface="Calibri"/>
                <a:cs typeface="Arial"/>
              </a:rPr>
              <a:t>piphytoties</a:t>
            </a:r>
            <a:r>
              <a:rPr lang="ar-EG" sz="4400" b="1" dirty="0">
                <a:ea typeface="Calibri"/>
              </a:rPr>
              <a:t>) الى حد كبير على الكفاءة التى ينتشر بها </a:t>
            </a:r>
            <a:r>
              <a:rPr lang="ar-EG" sz="4400" b="1" dirty="0" smtClean="0">
                <a:ea typeface="Calibri"/>
              </a:rPr>
              <a:t>مسبب </a:t>
            </a:r>
            <a:r>
              <a:rPr lang="ar-EG" sz="4400" b="1" dirty="0">
                <a:ea typeface="Calibri"/>
              </a:rPr>
              <a:t>المرض . </a:t>
            </a:r>
            <a:endParaRPr lang="ar-EG" sz="4400" b="1" dirty="0"/>
          </a:p>
        </p:txBody>
      </p:sp>
    </p:spTree>
    <p:extLst>
      <p:ext uri="{BB962C8B-B14F-4D97-AF65-F5344CB8AC3E}">
        <p14:creationId xmlns="" xmlns:p14="http://schemas.microsoft.com/office/powerpoint/2010/main" val="299828201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23528" y="312285"/>
            <a:ext cx="8604448" cy="6399894"/>
          </a:xfrm>
          <a:prstGeom prst="rect">
            <a:avLst/>
          </a:prstGeom>
        </p:spPr>
        <p:txBody>
          <a:bodyPr wrap="square">
            <a:spAutoFit/>
          </a:bodyPr>
          <a:lstStyle/>
          <a:p>
            <a:pPr marL="228600">
              <a:lnSpc>
                <a:spcPct val="115000"/>
              </a:lnSpc>
              <a:spcAft>
                <a:spcPts val="1000"/>
              </a:spcAft>
            </a:pPr>
            <a:r>
              <a:rPr lang="ar-EG" sz="4400" b="1" dirty="0" smtClean="0">
                <a:ea typeface="Calibri"/>
              </a:rPr>
              <a:t>و </a:t>
            </a:r>
            <a:r>
              <a:rPr lang="ar-EG" sz="4400" b="1" dirty="0" err="1" smtClean="0">
                <a:ea typeface="Calibri"/>
              </a:rPr>
              <a:t>و</a:t>
            </a:r>
            <a:r>
              <a:rPr lang="ar-EG" sz="4400" b="1" dirty="0" smtClean="0">
                <a:ea typeface="Calibri"/>
              </a:rPr>
              <a:t>سائل </a:t>
            </a:r>
            <a:r>
              <a:rPr lang="ar-EG" sz="4400" b="1" dirty="0">
                <a:ea typeface="Calibri"/>
              </a:rPr>
              <a:t>انتشار اللقاح مختلفة ومن اهمها الرياح والماء والحشرات </a:t>
            </a:r>
            <a:r>
              <a:rPr lang="ar-EG" sz="4400" b="1" dirty="0" smtClean="0">
                <a:ea typeface="Calibri"/>
              </a:rPr>
              <a:t>والانسان </a:t>
            </a:r>
            <a:r>
              <a:rPr lang="ar-EG" sz="4400" b="1" dirty="0">
                <a:ea typeface="Calibri"/>
              </a:rPr>
              <a:t>وبعض الحيوانات . وتختلف الاهمية النسبية لمختلف هذه الوسائل باختلاف </a:t>
            </a:r>
            <a:r>
              <a:rPr lang="ar-EG" sz="4400" b="1" dirty="0" smtClean="0">
                <a:ea typeface="Calibri"/>
              </a:rPr>
              <a:t>الامراض.</a:t>
            </a:r>
          </a:p>
          <a:p>
            <a:pPr marL="228600" algn="just">
              <a:lnSpc>
                <a:spcPct val="115000"/>
              </a:lnSpc>
              <a:spcAft>
                <a:spcPts val="1000"/>
              </a:spcAft>
            </a:pPr>
            <a:r>
              <a:rPr lang="ar-EG" sz="4400" b="1" dirty="0" smtClean="0">
                <a:ea typeface="Calibri"/>
              </a:rPr>
              <a:t> </a:t>
            </a:r>
            <a:r>
              <a:rPr lang="ar-EG" sz="4400" b="1" dirty="0">
                <a:ea typeface="Calibri"/>
              </a:rPr>
              <a:t>ومن الواضح ان تقدير الاهمية النسبية للوسائل المختلفة </a:t>
            </a:r>
            <a:r>
              <a:rPr lang="ar-EG" sz="4400" b="1" dirty="0" smtClean="0">
                <a:ea typeface="Calibri"/>
              </a:rPr>
              <a:t>للنشر ( النثر) تقديرا </a:t>
            </a:r>
            <a:r>
              <a:rPr lang="ar-EG" sz="4400" b="1" dirty="0">
                <a:ea typeface="Calibri"/>
              </a:rPr>
              <a:t>سليما </a:t>
            </a:r>
            <a:r>
              <a:rPr lang="ar-EG" sz="4400" b="1" dirty="0" smtClean="0">
                <a:ea typeface="Calibri"/>
              </a:rPr>
              <a:t>هو </a:t>
            </a:r>
            <a:r>
              <a:rPr lang="ar-EG" sz="4400" b="1" dirty="0">
                <a:ea typeface="Calibri"/>
              </a:rPr>
              <a:t>من الامور الضرورية لاى برنامج سليم للمكافحة. </a:t>
            </a:r>
            <a:endParaRPr lang="en-US" sz="2000" dirty="0">
              <a:ea typeface="Calibri"/>
              <a:cs typeface="Arial"/>
            </a:endParaRPr>
          </a:p>
        </p:txBody>
      </p:sp>
    </p:spTree>
    <p:extLst>
      <p:ext uri="{BB962C8B-B14F-4D97-AF65-F5344CB8AC3E}">
        <p14:creationId xmlns="" xmlns:p14="http://schemas.microsoft.com/office/powerpoint/2010/main" val="345793228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49624" y="282388"/>
            <a:ext cx="8458200" cy="7019614"/>
          </a:xfrm>
          <a:prstGeom prst="rect">
            <a:avLst/>
          </a:prstGeom>
        </p:spPr>
        <p:txBody>
          <a:bodyPr wrap="square">
            <a:spAutoFit/>
          </a:bodyPr>
          <a:lstStyle/>
          <a:p>
            <a:pPr lvl="0" algn="just">
              <a:lnSpc>
                <a:spcPct val="115000"/>
              </a:lnSpc>
              <a:spcAft>
                <a:spcPts val="1000"/>
              </a:spcAft>
            </a:pPr>
            <a:r>
              <a:rPr lang="ar-EG" sz="4000" b="1" dirty="0">
                <a:ea typeface="Calibri"/>
              </a:rPr>
              <a:t>وربما كانت الرياح هى اهم العوامل الفعالة فى نشر انواع كثيرة من اللقاح ، </a:t>
            </a:r>
            <a:r>
              <a:rPr lang="ar-EG" sz="4000" b="1" dirty="0" smtClean="0">
                <a:ea typeface="Calibri"/>
              </a:rPr>
              <a:t>غير أن لقاح </a:t>
            </a:r>
            <a:r>
              <a:rPr lang="ar-EG" sz="4000" b="1" dirty="0">
                <a:ea typeface="Calibri"/>
              </a:rPr>
              <a:t>كثير من مسببات </a:t>
            </a:r>
            <a:r>
              <a:rPr lang="ar-EG" sz="4000" b="1" dirty="0" err="1">
                <a:ea typeface="Calibri"/>
              </a:rPr>
              <a:t>امراض</a:t>
            </a:r>
            <a:r>
              <a:rPr lang="ar-EG" sz="4000" b="1" dirty="0">
                <a:ea typeface="Calibri"/>
              </a:rPr>
              <a:t> </a:t>
            </a:r>
            <a:r>
              <a:rPr lang="ar-EG" sz="4000" b="1" dirty="0" smtClean="0">
                <a:ea typeface="Calibri"/>
              </a:rPr>
              <a:t>النبات </a:t>
            </a:r>
            <a:r>
              <a:rPr lang="ar-EG" sz="4000" b="1" dirty="0">
                <a:ea typeface="Calibri"/>
              </a:rPr>
              <a:t>لا يكون مهيأ للانتشار بواسطة الرياح ، اذ غالبا ما يكون انتاج جراثيم الفطريات الممرضة وخلايا البكتريا </a:t>
            </a:r>
            <a:r>
              <a:rPr lang="ar-EG" sz="4000" b="1" dirty="0" err="1" smtClean="0">
                <a:ea typeface="Calibri"/>
              </a:rPr>
              <a:t>فى</a:t>
            </a:r>
            <a:r>
              <a:rPr lang="ar-EG" sz="4000" b="1" dirty="0" smtClean="0">
                <a:ea typeface="Calibri"/>
              </a:rPr>
              <a:t> صورة </a:t>
            </a:r>
            <a:r>
              <a:rPr lang="ar-EG" sz="4000" b="1" dirty="0">
                <a:ea typeface="Calibri"/>
              </a:rPr>
              <a:t>افرازات لزجة تتصلب بالجفاف بحيث تستبعد تماما امكانية النقل الفعال بواسطة الرياح </a:t>
            </a:r>
            <a:r>
              <a:rPr lang="ar-EG" sz="4000" b="1" dirty="0" smtClean="0">
                <a:ea typeface="Calibri"/>
              </a:rPr>
              <a:t>.</a:t>
            </a:r>
          </a:p>
          <a:p>
            <a:pPr lvl="0" algn="just">
              <a:lnSpc>
                <a:spcPct val="115000"/>
              </a:lnSpc>
              <a:spcAft>
                <a:spcPts val="1000"/>
              </a:spcAft>
            </a:pPr>
            <a:r>
              <a:rPr lang="ar-EG" sz="4000" b="1" dirty="0" smtClean="0">
                <a:ea typeface="Calibri"/>
              </a:rPr>
              <a:t> </a:t>
            </a:r>
            <a:r>
              <a:rPr lang="ar-EG" sz="4000" b="1" dirty="0">
                <a:solidFill>
                  <a:prstClr val="black"/>
                </a:solidFill>
                <a:ea typeface="Calibri"/>
              </a:rPr>
              <a:t>والمعروف فى مثل هذه الحالات ان الحشرات تلعب دورا هاما فى النقل .</a:t>
            </a:r>
            <a:endParaRPr lang="en-US" dirty="0">
              <a:solidFill>
                <a:prstClr val="black"/>
              </a:solidFill>
              <a:ea typeface="Calibri"/>
              <a:cs typeface="Arial"/>
            </a:endParaRPr>
          </a:p>
          <a:p>
            <a:pPr algn="just">
              <a:lnSpc>
                <a:spcPct val="115000"/>
              </a:lnSpc>
              <a:spcAft>
                <a:spcPts val="1000"/>
              </a:spcAft>
            </a:pPr>
            <a:endParaRPr lang="en-US" dirty="0">
              <a:ea typeface="Calibri"/>
              <a:cs typeface="Arial"/>
            </a:endParaRPr>
          </a:p>
        </p:txBody>
      </p:sp>
    </p:spTree>
    <p:extLst>
      <p:ext uri="{BB962C8B-B14F-4D97-AF65-F5344CB8AC3E}">
        <p14:creationId xmlns="" xmlns:p14="http://schemas.microsoft.com/office/powerpoint/2010/main" val="324486774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88259" y="188640"/>
            <a:ext cx="8667709" cy="6321731"/>
          </a:xfrm>
          <a:prstGeom prst="rect">
            <a:avLst/>
          </a:prstGeom>
        </p:spPr>
        <p:txBody>
          <a:bodyPr wrap="square">
            <a:spAutoFit/>
          </a:bodyPr>
          <a:lstStyle/>
          <a:p>
            <a:pPr algn="just">
              <a:lnSpc>
                <a:spcPct val="115000"/>
              </a:lnSpc>
              <a:spcAft>
                <a:spcPts val="1000"/>
              </a:spcAft>
            </a:pPr>
            <a:r>
              <a:rPr lang="ar-EG" sz="4400" b="1" dirty="0" smtClean="0">
                <a:ea typeface="Calibri"/>
              </a:rPr>
              <a:t>وقيام الحشرات بنشر مسببات </a:t>
            </a:r>
            <a:r>
              <a:rPr lang="ar-EG" sz="4400" b="1" dirty="0" err="1" smtClean="0">
                <a:ea typeface="Calibri"/>
              </a:rPr>
              <a:t>الامراض</a:t>
            </a:r>
            <a:r>
              <a:rPr lang="ar-EG" sz="4400" b="1" dirty="0" smtClean="0">
                <a:ea typeface="Calibri"/>
              </a:rPr>
              <a:t> </a:t>
            </a:r>
            <a:r>
              <a:rPr lang="ar-EG" sz="4400" b="1" dirty="0" err="1" smtClean="0">
                <a:ea typeface="Calibri"/>
              </a:rPr>
              <a:t>هوأوضح</a:t>
            </a:r>
            <a:r>
              <a:rPr lang="ar-EG" sz="4400" b="1" dirty="0" smtClean="0">
                <a:ea typeface="Calibri"/>
              </a:rPr>
              <a:t> الطرق التى تدخل فيها الحشرات فى ظهور </a:t>
            </a:r>
            <a:r>
              <a:rPr lang="ar-EG" sz="4400" b="1" dirty="0" err="1" smtClean="0">
                <a:ea typeface="Calibri"/>
              </a:rPr>
              <a:t>امراض</a:t>
            </a:r>
            <a:r>
              <a:rPr lang="ar-EG" sz="4400" b="1" dirty="0" smtClean="0">
                <a:ea typeface="Calibri"/>
              </a:rPr>
              <a:t> النبات. ولذلك ترى هذا الدور سائدا فى كل ما كتب عن نقل الحشرات </a:t>
            </a:r>
            <a:r>
              <a:rPr lang="ar-EG" sz="4400" b="1" dirty="0" err="1" smtClean="0">
                <a:ea typeface="Calibri"/>
              </a:rPr>
              <a:t>لامراض</a:t>
            </a:r>
            <a:r>
              <a:rPr lang="ar-EG" sz="4400" b="1" dirty="0" smtClean="0">
                <a:ea typeface="Calibri"/>
              </a:rPr>
              <a:t> النبات رغم ما نعلمه عن قيام الحشرات بادوار اخرى فى هذا الصدد. وايا كان فان نشر مسبب المرض ما هو الا مرحلة واحدة من عدة مراحل حرجة فى تطور المرض.   </a:t>
            </a:r>
            <a:endParaRPr lang="en-US" sz="2000" dirty="0">
              <a:ea typeface="Calibri"/>
              <a:cs typeface="Arial"/>
            </a:endParaRPr>
          </a:p>
        </p:txBody>
      </p:sp>
    </p:spTree>
    <p:extLst>
      <p:ext uri="{BB962C8B-B14F-4D97-AF65-F5344CB8AC3E}">
        <p14:creationId xmlns="" xmlns:p14="http://schemas.microsoft.com/office/powerpoint/2010/main" val="4005506970"/>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تدفق">
  <a:themeElements>
    <a:clrScheme name="تدفق">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تدفق">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تدفق">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433</TotalTime>
  <Words>1688</Words>
  <Application>Microsoft Office PowerPoint</Application>
  <PresentationFormat>عرض على الشاشة (3:4)‏</PresentationFormat>
  <Paragraphs>80</Paragraphs>
  <Slides>37</Slides>
  <Notes>0</Notes>
  <HiddenSlides>0</HiddenSlides>
  <MMClips>0</MMClips>
  <ScaleCrop>false</ScaleCrop>
  <HeadingPairs>
    <vt:vector size="4" baseType="variant">
      <vt:variant>
        <vt:lpstr>سمة</vt:lpstr>
      </vt:variant>
      <vt:variant>
        <vt:i4>1</vt:i4>
      </vt:variant>
      <vt:variant>
        <vt:lpstr>عناوين الشرائح</vt:lpstr>
      </vt:variant>
      <vt:variant>
        <vt:i4>37</vt:i4>
      </vt:variant>
    </vt:vector>
  </HeadingPairs>
  <TitlesOfParts>
    <vt:vector size="38" baseType="lpstr">
      <vt:lpstr>تدفق</vt:lpstr>
      <vt:lpstr>الشريحة 1</vt:lpstr>
      <vt:lpstr>الشريحة 2</vt:lpstr>
      <vt:lpstr>الشريحة 3</vt:lpstr>
      <vt:lpstr>الشريحة 4</vt:lpstr>
      <vt:lpstr>الشريحة 5</vt:lpstr>
      <vt:lpstr>الشريحة 6</vt:lpstr>
      <vt:lpstr>الشريحة 7</vt:lpstr>
      <vt:lpstr>الشريحة 8</vt:lpstr>
      <vt:lpstr>الشريحة 9</vt:lpstr>
      <vt:lpstr>الشريحة 10</vt:lpstr>
      <vt:lpstr>الشريحة 11</vt:lpstr>
      <vt:lpstr>الشريحة 12</vt:lpstr>
      <vt:lpstr>الشريحة 13</vt:lpstr>
      <vt:lpstr>الشريحة 14</vt:lpstr>
      <vt:lpstr>الشريحة 15</vt:lpstr>
      <vt:lpstr>الشريحة 16</vt:lpstr>
      <vt:lpstr>الشريحة 17</vt:lpstr>
      <vt:lpstr>الشريحة 18</vt:lpstr>
      <vt:lpstr>الشريحة 19</vt:lpstr>
      <vt:lpstr>الشريحة 20</vt:lpstr>
      <vt:lpstr>الشريحة 21</vt:lpstr>
      <vt:lpstr>الشريحة 22</vt:lpstr>
      <vt:lpstr>الشريحة 23</vt:lpstr>
      <vt:lpstr>الشريحة 24</vt:lpstr>
      <vt:lpstr>الشريحة 25</vt:lpstr>
      <vt:lpstr>الشريحة 26</vt:lpstr>
      <vt:lpstr>الشريحة 27</vt:lpstr>
      <vt:lpstr>الشريحة 28</vt:lpstr>
      <vt:lpstr>الشريحة 29</vt:lpstr>
      <vt:lpstr>الشريحة 30</vt:lpstr>
      <vt:lpstr>الشريحة 31</vt:lpstr>
      <vt:lpstr>الشريحة 32</vt:lpstr>
      <vt:lpstr>الشريحة 33</vt:lpstr>
      <vt:lpstr>الشريحة 34</vt:lpstr>
      <vt:lpstr>الشريحة 35</vt:lpstr>
      <vt:lpstr>الشريحة 36</vt:lpstr>
      <vt:lpstr>الشريحة 37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PC</dc:creator>
  <cp:lastModifiedBy>DR . MOH</cp:lastModifiedBy>
  <cp:revision>39</cp:revision>
  <dcterms:created xsi:type="dcterms:W3CDTF">2018-10-23T23:02:00Z</dcterms:created>
  <dcterms:modified xsi:type="dcterms:W3CDTF">2019-10-16T04:44:35Z</dcterms:modified>
</cp:coreProperties>
</file>